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5143500" cx="9144000"/>
  <p:notesSz cx="6858000" cy="9144000"/>
  <p:embeddedFontLst>
    <p:embeddedFont>
      <p:font typeface="Raleway"/>
      <p:regular r:id="rId32"/>
      <p:bold r:id="rId33"/>
      <p:italic r:id="rId34"/>
      <p:boldItalic r:id="rId35"/>
    </p:embeddedFont>
    <p:embeddedFont>
      <p:font typeface="Amatic SC"/>
      <p:regular r:id="rId36"/>
      <p:bold r:id="rId37"/>
    </p:embeddedFont>
    <p:embeddedFont>
      <p:font typeface="Corbel"/>
      <p:regular r:id="rId38"/>
      <p:bold r:id="rId39"/>
      <p:italic r:id="rId40"/>
      <p:boldItalic r:id="rId4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Corbel-italic.fntdata"/><Relationship Id="rId20" Type="http://schemas.openxmlformats.org/officeDocument/2006/relationships/slide" Target="slides/slide15.xml"/><Relationship Id="rId41" Type="http://schemas.openxmlformats.org/officeDocument/2006/relationships/font" Target="fonts/Corbel-boldItalic.fntdata"/><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Raleway-bold.fntdata"/><Relationship Id="rId10" Type="http://schemas.openxmlformats.org/officeDocument/2006/relationships/slide" Target="slides/slide5.xml"/><Relationship Id="rId32" Type="http://schemas.openxmlformats.org/officeDocument/2006/relationships/font" Target="fonts/Raleway-regular.fntdata"/><Relationship Id="rId13" Type="http://schemas.openxmlformats.org/officeDocument/2006/relationships/slide" Target="slides/slide8.xml"/><Relationship Id="rId35" Type="http://schemas.openxmlformats.org/officeDocument/2006/relationships/font" Target="fonts/Raleway-boldItalic.fntdata"/><Relationship Id="rId12" Type="http://schemas.openxmlformats.org/officeDocument/2006/relationships/slide" Target="slides/slide7.xml"/><Relationship Id="rId34" Type="http://schemas.openxmlformats.org/officeDocument/2006/relationships/font" Target="fonts/Raleway-italic.fntdata"/><Relationship Id="rId15" Type="http://schemas.openxmlformats.org/officeDocument/2006/relationships/slide" Target="slides/slide10.xml"/><Relationship Id="rId37" Type="http://schemas.openxmlformats.org/officeDocument/2006/relationships/font" Target="fonts/AmaticSC-bold.fntdata"/><Relationship Id="rId14" Type="http://schemas.openxmlformats.org/officeDocument/2006/relationships/slide" Target="slides/slide9.xml"/><Relationship Id="rId36" Type="http://schemas.openxmlformats.org/officeDocument/2006/relationships/font" Target="fonts/AmaticSC-regular.fntdata"/><Relationship Id="rId17" Type="http://schemas.openxmlformats.org/officeDocument/2006/relationships/slide" Target="slides/slide12.xml"/><Relationship Id="rId39" Type="http://schemas.openxmlformats.org/officeDocument/2006/relationships/font" Target="fonts/Corbel-bold.fntdata"/><Relationship Id="rId16" Type="http://schemas.openxmlformats.org/officeDocument/2006/relationships/slide" Target="slides/slide11.xml"/><Relationship Id="rId38" Type="http://schemas.openxmlformats.org/officeDocument/2006/relationships/font" Target="fonts/Corbel-regular.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g728ec2040a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728ec2040a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Google Shape;101;g728ec2040a_0_1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728ec2040a_0_1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g728ec2040a_0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728ec2040a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728ec2040a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728ec2040a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Google Shape;117;g728ec2040a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728ec2040a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Google Shape;123;g728ec2040a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728ec2040a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8" name="Shape 128"/>
        <p:cNvGrpSpPr/>
        <p:nvPr/>
      </p:nvGrpSpPr>
      <p:grpSpPr>
        <a:xfrm>
          <a:off x="0" y="0"/>
          <a:ext cx="0" cy="0"/>
          <a:chOff x="0" y="0"/>
          <a:chExt cx="0" cy="0"/>
        </a:xfrm>
      </p:grpSpPr>
      <p:sp>
        <p:nvSpPr>
          <p:cNvPr id="129" name="Google Shape;129;g728ec2040a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728ec2040a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728ec2040a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728ec2040a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Google Shape;141;g728ec2040a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728ec2040a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g728ec2040a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728ec2040a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g728ec2040a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728ec2040a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g728ec2040a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728ec2040a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g728ec2040a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728ec2040a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g728ec2040a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728ec2040a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Google Shape;177;g728ec2040a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728ec2040a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Google Shape;183;g728ec2040a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728ec2040a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8" name="Shape 188"/>
        <p:cNvGrpSpPr/>
        <p:nvPr/>
      </p:nvGrpSpPr>
      <p:grpSpPr>
        <a:xfrm>
          <a:off x="0" y="0"/>
          <a:ext cx="0" cy="0"/>
          <a:chOff x="0" y="0"/>
          <a:chExt cx="0" cy="0"/>
        </a:xfrm>
      </p:grpSpPr>
      <p:sp>
        <p:nvSpPr>
          <p:cNvPr id="189" name="Google Shape;189;g728ec2040a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728ec2040a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4" name="Shape 194"/>
        <p:cNvGrpSpPr/>
        <p:nvPr/>
      </p:nvGrpSpPr>
      <p:grpSpPr>
        <a:xfrm>
          <a:off x="0" y="0"/>
          <a:ext cx="0" cy="0"/>
          <a:chOff x="0" y="0"/>
          <a:chExt cx="0" cy="0"/>
        </a:xfrm>
      </p:grpSpPr>
      <p:sp>
        <p:nvSpPr>
          <p:cNvPr id="195" name="Google Shape;195;g728ec2040a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728ec2040a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g728ec2040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728ec2040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g728ec2040a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728ec2040a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Google Shape;74;g728ec2040a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728ec2040a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Google Shape;80;g728ec2040a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728ec2040a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5" name="Shape 85"/>
        <p:cNvGrpSpPr/>
        <p:nvPr/>
      </p:nvGrpSpPr>
      <p:grpSpPr>
        <a:xfrm>
          <a:off x="0" y="0"/>
          <a:ext cx="0" cy="0"/>
          <a:chOff x="0" y="0"/>
          <a:chExt cx="0" cy="0"/>
        </a:xfrm>
      </p:grpSpPr>
      <p:sp>
        <p:nvSpPr>
          <p:cNvPr id="86" name="Google Shape;86;g728ec2040a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728ec2040a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g728ec2040a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728ec2040a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Google Shape;96;g728ec2040a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728ec2040a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www.youtube.com/watch?v=0BNZKvgkSOg" TargetMode="Externa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520600" cy="2811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s" sz="2400">
                <a:solidFill>
                  <a:srgbClr val="9900FF"/>
                </a:solidFill>
              </a:rPr>
              <a:t>INSTITUTO N°64 “ANA MARIA FONSECA”</a:t>
            </a:r>
            <a:endParaRPr b="1" sz="2400">
              <a:solidFill>
                <a:srgbClr val="9900FF"/>
              </a:solidFill>
            </a:endParaRPr>
          </a:p>
          <a:p>
            <a:pPr indent="0" lvl="0" marL="0" rtl="0" algn="ctr">
              <a:spcBef>
                <a:spcPts val="0"/>
              </a:spcBef>
              <a:spcAft>
                <a:spcPts val="0"/>
              </a:spcAft>
              <a:buNone/>
            </a:pPr>
            <a:r>
              <a:rPr b="1" lang="es" sz="2400">
                <a:solidFill>
                  <a:srgbClr val="9900FF"/>
                </a:solidFill>
              </a:rPr>
              <a:t>PROPEDÉUTICO 2020</a:t>
            </a:r>
            <a:endParaRPr b="1" sz="2400">
              <a:solidFill>
                <a:srgbClr val="9900FF"/>
              </a:solidFill>
            </a:endParaRPr>
          </a:p>
          <a:p>
            <a:pPr indent="0" lvl="0" marL="0" rtl="0" algn="ctr">
              <a:spcBef>
                <a:spcPts val="0"/>
              </a:spcBef>
              <a:spcAft>
                <a:spcPts val="0"/>
              </a:spcAft>
              <a:buNone/>
            </a:pPr>
            <a:r>
              <a:t/>
            </a:r>
            <a:endParaRPr b="1" sz="2400">
              <a:solidFill>
                <a:srgbClr val="9900FF"/>
              </a:solidFill>
            </a:endParaRPr>
          </a:p>
          <a:p>
            <a:pPr indent="0" lvl="0" marL="0" rtl="0" algn="ctr">
              <a:spcBef>
                <a:spcPts val="0"/>
              </a:spcBef>
              <a:spcAft>
                <a:spcPts val="0"/>
              </a:spcAft>
              <a:buClr>
                <a:schemeClr val="dk1"/>
              </a:buClr>
              <a:buSzPts val="1100"/>
              <a:buFont typeface="Arial"/>
              <a:buNone/>
            </a:pPr>
            <a:r>
              <a:rPr b="1" lang="es" sz="1800">
                <a:solidFill>
                  <a:srgbClr val="9900FF"/>
                </a:solidFill>
              </a:rPr>
              <a:t>APORTES PARA PENSAR LAS VIOLENCIAS CONTRA LAS MUJERES DESDE LOS MARCOS LEGALES Y ESPECIALMENTE TRAS LA IMPLEMENTACIÓN DE LA </a:t>
            </a:r>
            <a:r>
              <a:rPr b="1" lang="es" sz="1800">
                <a:solidFill>
                  <a:srgbClr val="9900FF"/>
                </a:solidFill>
              </a:rPr>
              <a:t>LEY MICAELA (27.499)</a:t>
            </a:r>
            <a:endParaRPr b="1" sz="1800">
              <a:solidFill>
                <a:srgbClr val="9900FF"/>
              </a:solidFill>
            </a:endParaRPr>
          </a:p>
          <a:p>
            <a:pPr indent="0" lvl="0" marL="0" rtl="0" algn="ctr">
              <a:spcBef>
                <a:spcPts val="0"/>
              </a:spcBef>
              <a:spcAft>
                <a:spcPts val="0"/>
              </a:spcAft>
              <a:buNone/>
            </a:pPr>
            <a:r>
              <a:t/>
            </a:r>
            <a:endParaRPr b="1" sz="1400">
              <a:solidFill>
                <a:srgbClr val="9900FF"/>
              </a:solidFill>
            </a:endParaRPr>
          </a:p>
          <a:p>
            <a:pPr indent="0" lvl="0" marL="0" rtl="0" algn="ctr">
              <a:spcBef>
                <a:spcPts val="0"/>
              </a:spcBef>
              <a:spcAft>
                <a:spcPts val="0"/>
              </a:spcAft>
              <a:buNone/>
            </a:pPr>
            <a:r>
              <a:t/>
            </a:r>
            <a:endParaRPr/>
          </a:p>
        </p:txBody>
      </p:sp>
      <p:sp>
        <p:nvSpPr>
          <p:cNvPr id="55" name="Google Shape;55;p13"/>
          <p:cNvSpPr txBox="1"/>
          <p:nvPr>
            <p:ph idx="1" type="subTitle"/>
          </p:nvPr>
        </p:nvSpPr>
        <p:spPr>
          <a:xfrm>
            <a:off x="5294775" y="3198350"/>
            <a:ext cx="3482400" cy="1870200"/>
          </a:xfrm>
          <a:prstGeom prst="rect">
            <a:avLst/>
          </a:prstGeom>
          <a:solidFill>
            <a:srgbClr val="B4A7D6"/>
          </a:solidFill>
        </p:spPr>
        <p:txBody>
          <a:bodyPr anchorCtr="0" anchor="t" bIns="91425" lIns="91425" spcFirstLastPara="1" rIns="91425" wrap="square" tIns="91425">
            <a:noAutofit/>
          </a:bodyPr>
          <a:lstStyle/>
          <a:p>
            <a:pPr indent="0" lvl="0" marL="0" rtl="0" algn="l">
              <a:spcBef>
                <a:spcPts val="0"/>
              </a:spcBef>
              <a:spcAft>
                <a:spcPts val="0"/>
              </a:spcAft>
              <a:buNone/>
            </a:pPr>
            <a:r>
              <a:t/>
            </a:r>
            <a:endParaRPr sz="1200"/>
          </a:p>
          <a:p>
            <a:pPr indent="0" lvl="0" marL="0" rtl="0" algn="ctr">
              <a:spcBef>
                <a:spcPts val="0"/>
              </a:spcBef>
              <a:spcAft>
                <a:spcPts val="0"/>
              </a:spcAft>
              <a:buNone/>
            </a:pPr>
            <a:r>
              <a:rPr b="1" lang="es" sz="1800">
                <a:solidFill>
                  <a:srgbClr val="351C75"/>
                </a:solidFill>
              </a:rPr>
              <a:t>Prof. Rosa García</a:t>
            </a:r>
            <a:endParaRPr b="1" sz="1800">
              <a:solidFill>
                <a:srgbClr val="351C75"/>
              </a:solidFill>
            </a:endParaRPr>
          </a:p>
          <a:p>
            <a:pPr indent="0" lvl="0" marL="0" rtl="0" algn="ctr">
              <a:spcBef>
                <a:spcPts val="0"/>
              </a:spcBef>
              <a:spcAft>
                <a:spcPts val="0"/>
              </a:spcAft>
              <a:buClr>
                <a:schemeClr val="dk1"/>
              </a:buClr>
              <a:buSzPts val="1100"/>
              <a:buFont typeface="Arial"/>
              <a:buNone/>
            </a:pPr>
            <a:r>
              <a:rPr b="1" lang="es" sz="1800">
                <a:solidFill>
                  <a:srgbClr val="351C75"/>
                </a:solidFill>
              </a:rPr>
              <a:t>Docente del Seminario de Sexualidad Humana y Educación, de Prof. de Educ. Inicial y Primaria</a:t>
            </a:r>
            <a:endParaRPr b="1" sz="1800">
              <a:solidFill>
                <a:srgbClr val="351C75"/>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3" name="Shape 103"/>
        <p:cNvGrpSpPr/>
        <p:nvPr/>
      </p:nvGrpSpPr>
      <p:grpSpPr>
        <a:xfrm>
          <a:off x="0" y="0"/>
          <a:ext cx="0" cy="0"/>
          <a:chOff x="0" y="0"/>
          <a:chExt cx="0" cy="0"/>
        </a:xfrm>
      </p:grpSpPr>
      <p:sp>
        <p:nvSpPr>
          <p:cNvPr id="104" name="Google Shape;104;p22"/>
          <p:cNvSpPr txBox="1"/>
          <p:nvPr>
            <p:ph idx="1" type="body"/>
          </p:nvPr>
        </p:nvSpPr>
        <p:spPr>
          <a:xfrm>
            <a:off x="311700" y="131500"/>
            <a:ext cx="8520600" cy="4437300"/>
          </a:xfrm>
          <a:prstGeom prst="rect">
            <a:avLst/>
          </a:prstGeom>
        </p:spPr>
        <p:txBody>
          <a:bodyPr anchorCtr="0" anchor="t" bIns="91425" lIns="91425" spcFirstLastPara="1" rIns="91425" wrap="square" tIns="91425">
            <a:noAutofit/>
          </a:bodyPr>
          <a:lstStyle/>
          <a:p>
            <a:pPr indent="-306324" lvl="0" marL="457200" rtl="0" algn="l">
              <a:lnSpc>
                <a:spcPct val="115000"/>
              </a:lnSpc>
              <a:spcBef>
                <a:spcPts val="400"/>
              </a:spcBef>
              <a:spcAft>
                <a:spcPts val="0"/>
              </a:spcAft>
              <a:buNone/>
            </a:pPr>
            <a:r>
              <a:rPr lang="es">
                <a:solidFill>
                  <a:schemeClr val="dk1"/>
                </a:solidFill>
                <a:latin typeface="Raleway"/>
                <a:ea typeface="Raleway"/>
                <a:cs typeface="Raleway"/>
                <a:sym typeface="Raleway"/>
              </a:rPr>
              <a:t>Mito: Ella lo provoca.</a:t>
            </a:r>
            <a:endParaRPr>
              <a:solidFill>
                <a:schemeClr val="dk1"/>
              </a:solidFill>
              <a:latin typeface="Raleway"/>
              <a:ea typeface="Raleway"/>
              <a:cs typeface="Raleway"/>
              <a:sym typeface="Raleway"/>
            </a:endParaRPr>
          </a:p>
          <a:p>
            <a:pPr indent="-306324" lvl="0" marL="457200" rtl="0" algn="ctr">
              <a:lnSpc>
                <a:spcPct val="115000"/>
              </a:lnSpc>
              <a:spcBef>
                <a:spcPts val="400"/>
              </a:spcBef>
              <a:spcAft>
                <a:spcPts val="0"/>
              </a:spcAft>
              <a:buNone/>
            </a:pPr>
            <a:r>
              <a:rPr b="1" lang="es">
                <a:solidFill>
                  <a:srgbClr val="9900FF"/>
                </a:solidFill>
                <a:highlight>
                  <a:srgbClr val="F3F3F3"/>
                </a:highlight>
                <a:latin typeface="Raleway"/>
                <a:ea typeface="Raleway"/>
                <a:cs typeface="Raleway"/>
                <a:sym typeface="Raleway"/>
              </a:rPr>
              <a:t>Realidad: No existe justificación que avale la violencia.</a:t>
            </a:r>
            <a:endParaRPr b="1">
              <a:solidFill>
                <a:srgbClr val="9900FF"/>
              </a:solidFill>
              <a:highlight>
                <a:srgbClr val="F3F3F3"/>
              </a:highlight>
              <a:latin typeface="Raleway"/>
              <a:ea typeface="Raleway"/>
              <a:cs typeface="Raleway"/>
              <a:sym typeface="Raleway"/>
            </a:endParaRPr>
          </a:p>
          <a:p>
            <a:pPr indent="-306324" lvl="0" marL="457200" rtl="0" algn="ctr">
              <a:lnSpc>
                <a:spcPct val="115000"/>
              </a:lnSpc>
              <a:spcBef>
                <a:spcPts val="400"/>
              </a:spcBef>
              <a:spcAft>
                <a:spcPts val="0"/>
              </a:spcAft>
              <a:buNone/>
            </a:pPr>
            <a:r>
              <a:t/>
            </a:r>
            <a:endParaRPr b="1">
              <a:solidFill>
                <a:srgbClr val="9900FF"/>
              </a:solidFill>
              <a:highlight>
                <a:srgbClr val="F3F3F3"/>
              </a:highlight>
              <a:latin typeface="Raleway"/>
              <a:ea typeface="Raleway"/>
              <a:cs typeface="Raleway"/>
              <a:sym typeface="Raleway"/>
            </a:endParaRPr>
          </a:p>
          <a:p>
            <a:pPr indent="-306324" lvl="0" marL="457200" rtl="0" algn="l">
              <a:lnSpc>
                <a:spcPct val="115000"/>
              </a:lnSpc>
              <a:spcBef>
                <a:spcPts val="400"/>
              </a:spcBef>
              <a:spcAft>
                <a:spcPts val="0"/>
              </a:spcAft>
              <a:buNone/>
            </a:pPr>
            <a:r>
              <a:rPr lang="es">
                <a:solidFill>
                  <a:schemeClr val="dk1"/>
                </a:solidFill>
                <a:latin typeface="Raleway"/>
                <a:ea typeface="Raleway"/>
                <a:cs typeface="Raleway"/>
                <a:sym typeface="Raleway"/>
              </a:rPr>
              <a:t>Mito: Lo que ocurre en una pareja forma parte de la vida privada y no hay que meterse.</a:t>
            </a:r>
            <a:endParaRPr>
              <a:solidFill>
                <a:schemeClr val="dk1"/>
              </a:solidFill>
              <a:latin typeface="Raleway"/>
              <a:ea typeface="Raleway"/>
              <a:cs typeface="Raleway"/>
              <a:sym typeface="Raleway"/>
            </a:endParaRPr>
          </a:p>
          <a:p>
            <a:pPr indent="-306324" lvl="0" marL="457200" rtl="0" algn="ctr">
              <a:lnSpc>
                <a:spcPct val="115000"/>
              </a:lnSpc>
              <a:spcBef>
                <a:spcPts val="400"/>
              </a:spcBef>
              <a:spcAft>
                <a:spcPts val="0"/>
              </a:spcAft>
              <a:buNone/>
            </a:pPr>
            <a:r>
              <a:rPr b="1" lang="es">
                <a:solidFill>
                  <a:srgbClr val="9900FF"/>
                </a:solidFill>
                <a:highlight>
                  <a:srgbClr val="F3F3F3"/>
                </a:highlight>
                <a:latin typeface="Raleway"/>
                <a:ea typeface="Raleway"/>
                <a:cs typeface="Raleway"/>
                <a:sym typeface="Raleway"/>
              </a:rPr>
              <a:t>Realidad: Cualquier vulneración a la integridad humana, viola los Derechos Humanos que son universales</a:t>
            </a:r>
            <a:endParaRPr>
              <a:solidFill>
                <a:srgbClr val="9900FF"/>
              </a:solidFill>
              <a:highlight>
                <a:srgbClr val="F3F3F3"/>
              </a:highlight>
              <a:latin typeface="Raleway"/>
              <a:ea typeface="Raleway"/>
              <a:cs typeface="Raleway"/>
              <a:sym typeface="Raleway"/>
            </a:endParaRPr>
          </a:p>
          <a:p>
            <a:pPr indent="-306324" lvl="0" marL="457200" rtl="0" algn="l">
              <a:lnSpc>
                <a:spcPct val="115000"/>
              </a:lnSpc>
              <a:spcBef>
                <a:spcPts val="400"/>
              </a:spcBef>
              <a:spcAft>
                <a:spcPts val="0"/>
              </a:spcAft>
              <a:buNone/>
            </a:pPr>
            <a:r>
              <a:t/>
            </a:r>
            <a:endParaRPr b="1">
              <a:solidFill>
                <a:srgbClr val="9900FF"/>
              </a:solidFill>
              <a:highlight>
                <a:srgbClr val="F3F3F3"/>
              </a:highlight>
              <a:latin typeface="Raleway"/>
              <a:ea typeface="Raleway"/>
              <a:cs typeface="Raleway"/>
              <a:sym typeface="Raleway"/>
            </a:endParaRPr>
          </a:p>
          <a:p>
            <a:pPr indent="-306324" lvl="0" marL="457200" rtl="0" algn="l">
              <a:lnSpc>
                <a:spcPct val="115000"/>
              </a:lnSpc>
              <a:spcBef>
                <a:spcPts val="400"/>
              </a:spcBef>
              <a:spcAft>
                <a:spcPts val="0"/>
              </a:spcAft>
              <a:buNone/>
            </a:pPr>
            <a:r>
              <a:rPr lang="es">
                <a:solidFill>
                  <a:schemeClr val="dk1"/>
                </a:solidFill>
                <a:latin typeface="Raleway"/>
                <a:ea typeface="Raleway"/>
                <a:cs typeface="Raleway"/>
                <a:sym typeface="Raleway"/>
              </a:rPr>
              <a:t>Mito: Ella lo provocó, </a:t>
            </a:r>
            <a:r>
              <a:rPr i="1" lang="es">
                <a:solidFill>
                  <a:schemeClr val="dk1"/>
                </a:solidFill>
                <a:latin typeface="Raleway"/>
                <a:ea typeface="Raleway"/>
                <a:cs typeface="Raleway"/>
                <a:sym typeface="Raleway"/>
              </a:rPr>
              <a:t>sólo ciertas mujeres</a:t>
            </a:r>
            <a:r>
              <a:rPr lang="es">
                <a:solidFill>
                  <a:schemeClr val="dk1"/>
                </a:solidFill>
                <a:latin typeface="Raleway"/>
                <a:ea typeface="Raleway"/>
                <a:cs typeface="Raleway"/>
                <a:sym typeface="Raleway"/>
              </a:rPr>
              <a:t> son abusadas sexualmente</a:t>
            </a:r>
            <a:endParaRPr>
              <a:solidFill>
                <a:schemeClr val="dk1"/>
              </a:solidFill>
              <a:latin typeface="Raleway"/>
              <a:ea typeface="Raleway"/>
              <a:cs typeface="Raleway"/>
              <a:sym typeface="Raleway"/>
            </a:endParaRPr>
          </a:p>
          <a:p>
            <a:pPr indent="-306324" lvl="0" marL="457200" rtl="0" algn="l">
              <a:lnSpc>
                <a:spcPct val="115000"/>
              </a:lnSpc>
              <a:spcBef>
                <a:spcPts val="400"/>
              </a:spcBef>
              <a:spcAft>
                <a:spcPts val="0"/>
              </a:spcAft>
              <a:buNone/>
            </a:pPr>
            <a:r>
              <a:rPr b="1" lang="es">
                <a:solidFill>
                  <a:srgbClr val="9900FF"/>
                </a:solidFill>
                <a:latin typeface="Raleway"/>
                <a:ea typeface="Raleway"/>
                <a:cs typeface="Raleway"/>
                <a:sym typeface="Raleway"/>
              </a:rPr>
              <a:t>Realidad</a:t>
            </a:r>
            <a:r>
              <a:rPr lang="es">
                <a:solidFill>
                  <a:srgbClr val="9900FF"/>
                </a:solidFill>
                <a:latin typeface="Raleway"/>
                <a:ea typeface="Raleway"/>
                <a:cs typeface="Raleway"/>
                <a:sym typeface="Raleway"/>
              </a:rPr>
              <a:t>: </a:t>
            </a:r>
            <a:r>
              <a:rPr b="1" lang="es">
                <a:solidFill>
                  <a:srgbClr val="9900FF"/>
                </a:solidFill>
                <a:latin typeface="Raleway"/>
                <a:ea typeface="Raleway"/>
                <a:cs typeface="Raleway"/>
                <a:sym typeface="Raleway"/>
              </a:rPr>
              <a:t>Cualquier mujer puede ser abusada sexualmente sin considerar edad, físico, estado civil, capacidad mental, etc.</a:t>
            </a:r>
            <a:endParaRPr>
              <a:solidFill>
                <a:srgbClr val="9900FF"/>
              </a:solidFill>
              <a:latin typeface="Raleway"/>
              <a:ea typeface="Raleway"/>
              <a:cs typeface="Raleway"/>
              <a:sym typeface="Raleway"/>
            </a:endParaRPr>
          </a:p>
          <a:p>
            <a:pPr indent="0" lvl="0" marL="0" rtl="0" algn="l">
              <a:lnSpc>
                <a:spcPct val="115000"/>
              </a:lnSpc>
              <a:spcBef>
                <a:spcPts val="0"/>
              </a:spcBef>
              <a:spcAft>
                <a:spcPts val="1600"/>
              </a:spcAft>
              <a:buNone/>
            </a:pPr>
            <a:r>
              <a:t/>
            </a:r>
            <a:endParaRPr>
              <a:solidFill>
                <a:srgbClr val="9900FF"/>
              </a:solidFill>
              <a:latin typeface="Raleway"/>
              <a:ea typeface="Raleway"/>
              <a:cs typeface="Raleway"/>
              <a:sym typeface="Raleway"/>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Google Shape;109;p23"/>
          <p:cNvSpPr txBox="1"/>
          <p:nvPr>
            <p:ph idx="1" type="body"/>
          </p:nvPr>
        </p:nvSpPr>
        <p:spPr>
          <a:xfrm>
            <a:off x="311700" y="227775"/>
            <a:ext cx="8520600" cy="4648500"/>
          </a:xfrm>
          <a:prstGeom prst="rect">
            <a:avLst/>
          </a:prstGeom>
        </p:spPr>
        <p:txBody>
          <a:bodyPr anchorCtr="0" anchor="t" bIns="91425" lIns="91425" spcFirstLastPara="1" rIns="91425" wrap="square" tIns="91425">
            <a:noAutofit/>
          </a:bodyPr>
          <a:lstStyle/>
          <a:p>
            <a:pPr indent="-306324" lvl="0" marL="457200" rtl="0" algn="l">
              <a:lnSpc>
                <a:spcPct val="80000"/>
              </a:lnSpc>
              <a:spcBef>
                <a:spcPts val="0"/>
              </a:spcBef>
              <a:spcAft>
                <a:spcPts val="0"/>
              </a:spcAft>
              <a:buNone/>
            </a:pPr>
            <a:r>
              <a:rPr lang="es">
                <a:solidFill>
                  <a:schemeClr val="dk1"/>
                </a:solidFill>
                <a:latin typeface="Raleway"/>
                <a:ea typeface="Raleway"/>
                <a:cs typeface="Raleway"/>
                <a:sym typeface="Raleway"/>
              </a:rPr>
              <a:t>Mito: El abusador no se puede controlar a sí mismo.</a:t>
            </a:r>
            <a:endParaRPr>
              <a:solidFill>
                <a:schemeClr val="dk1"/>
              </a:solidFill>
              <a:latin typeface="Raleway"/>
              <a:ea typeface="Raleway"/>
              <a:cs typeface="Raleway"/>
              <a:sym typeface="Raleway"/>
            </a:endParaRPr>
          </a:p>
          <a:p>
            <a:pPr indent="-306324" lvl="0" marL="457200" rtl="0" algn="l">
              <a:lnSpc>
                <a:spcPct val="80000"/>
              </a:lnSpc>
              <a:spcBef>
                <a:spcPts val="0"/>
              </a:spcBef>
              <a:spcAft>
                <a:spcPts val="0"/>
              </a:spcAft>
              <a:buNone/>
            </a:pPr>
            <a:r>
              <a:t/>
            </a:r>
            <a:endParaRPr b="1">
              <a:solidFill>
                <a:schemeClr val="dk1"/>
              </a:solidFill>
              <a:latin typeface="Raleway"/>
              <a:ea typeface="Raleway"/>
              <a:cs typeface="Raleway"/>
              <a:sym typeface="Raleway"/>
            </a:endParaRPr>
          </a:p>
          <a:p>
            <a:pPr indent="-306324" lvl="0" marL="457200" rtl="0" algn="l">
              <a:lnSpc>
                <a:spcPct val="80000"/>
              </a:lnSpc>
              <a:spcBef>
                <a:spcPts val="0"/>
              </a:spcBef>
              <a:spcAft>
                <a:spcPts val="0"/>
              </a:spcAft>
              <a:buNone/>
            </a:pPr>
            <a:r>
              <a:rPr b="1" lang="es">
                <a:solidFill>
                  <a:srgbClr val="9900FF"/>
                </a:solidFill>
                <a:latin typeface="Raleway"/>
                <a:ea typeface="Raleway"/>
                <a:cs typeface="Raleway"/>
                <a:sym typeface="Raleway"/>
              </a:rPr>
              <a:t>Realidad: En la mayoría de los casos las acciones son planeadas y no responden a “impulsos descontrolados”.</a:t>
            </a:r>
            <a:endParaRPr b="1">
              <a:solidFill>
                <a:srgbClr val="9900FF"/>
              </a:solidFill>
              <a:latin typeface="Raleway"/>
              <a:ea typeface="Raleway"/>
              <a:cs typeface="Raleway"/>
              <a:sym typeface="Raleway"/>
            </a:endParaRPr>
          </a:p>
          <a:p>
            <a:pPr indent="-228600" lvl="0" marL="457200" rtl="0" algn="l">
              <a:lnSpc>
                <a:spcPct val="80000"/>
              </a:lnSpc>
              <a:spcBef>
                <a:spcPts val="0"/>
              </a:spcBef>
              <a:spcAft>
                <a:spcPts val="0"/>
              </a:spcAft>
              <a:buNone/>
            </a:pPr>
            <a:r>
              <a:t/>
            </a:r>
            <a:endParaRPr b="1">
              <a:solidFill>
                <a:schemeClr val="dk1"/>
              </a:solidFill>
              <a:latin typeface="Raleway"/>
              <a:ea typeface="Raleway"/>
              <a:cs typeface="Raleway"/>
              <a:sym typeface="Raleway"/>
            </a:endParaRPr>
          </a:p>
          <a:p>
            <a:pPr indent="-306324" lvl="0" marL="457200" rtl="0" algn="l">
              <a:lnSpc>
                <a:spcPct val="80000"/>
              </a:lnSpc>
              <a:spcBef>
                <a:spcPts val="0"/>
              </a:spcBef>
              <a:spcAft>
                <a:spcPts val="0"/>
              </a:spcAft>
              <a:buNone/>
            </a:pPr>
            <a:r>
              <a:rPr lang="es">
                <a:solidFill>
                  <a:schemeClr val="dk1"/>
                </a:solidFill>
                <a:latin typeface="Raleway"/>
                <a:ea typeface="Raleway"/>
                <a:cs typeface="Raleway"/>
                <a:sym typeface="Raleway"/>
              </a:rPr>
              <a:t>Mito: Sólo ocurre en lugares solitarios y a la noche.</a:t>
            </a:r>
            <a:endParaRPr>
              <a:solidFill>
                <a:schemeClr val="dk1"/>
              </a:solidFill>
              <a:latin typeface="Raleway"/>
              <a:ea typeface="Raleway"/>
              <a:cs typeface="Raleway"/>
              <a:sym typeface="Raleway"/>
            </a:endParaRPr>
          </a:p>
          <a:p>
            <a:pPr indent="-228600" lvl="0" marL="457200" rtl="0" algn="l">
              <a:lnSpc>
                <a:spcPct val="80000"/>
              </a:lnSpc>
              <a:spcBef>
                <a:spcPts val="0"/>
              </a:spcBef>
              <a:spcAft>
                <a:spcPts val="0"/>
              </a:spcAft>
              <a:buNone/>
            </a:pPr>
            <a:r>
              <a:t/>
            </a:r>
            <a:endParaRPr b="1">
              <a:solidFill>
                <a:schemeClr val="dk1"/>
              </a:solidFill>
              <a:latin typeface="Raleway"/>
              <a:ea typeface="Raleway"/>
              <a:cs typeface="Raleway"/>
              <a:sym typeface="Raleway"/>
            </a:endParaRPr>
          </a:p>
          <a:p>
            <a:pPr indent="-306324" lvl="0" marL="457200" rtl="0" algn="l">
              <a:lnSpc>
                <a:spcPct val="80000"/>
              </a:lnSpc>
              <a:spcBef>
                <a:spcPts val="0"/>
              </a:spcBef>
              <a:spcAft>
                <a:spcPts val="0"/>
              </a:spcAft>
              <a:buNone/>
            </a:pPr>
            <a:r>
              <a:rPr b="1" lang="es">
                <a:solidFill>
                  <a:srgbClr val="9900FF"/>
                </a:solidFill>
                <a:latin typeface="Raleway"/>
                <a:ea typeface="Raleway"/>
                <a:cs typeface="Raleway"/>
                <a:sym typeface="Raleway"/>
              </a:rPr>
              <a:t>Realidad: La mayoría de los abusos sexuales suceden en la propia casa o en lugares conocidos.</a:t>
            </a:r>
            <a:endParaRPr b="1">
              <a:solidFill>
                <a:srgbClr val="9900FF"/>
              </a:solidFill>
              <a:latin typeface="Raleway"/>
              <a:ea typeface="Raleway"/>
              <a:cs typeface="Raleway"/>
              <a:sym typeface="Raleway"/>
            </a:endParaRPr>
          </a:p>
          <a:p>
            <a:pPr indent="-306324" lvl="0" marL="457200" rtl="0" algn="l">
              <a:lnSpc>
                <a:spcPct val="80000"/>
              </a:lnSpc>
              <a:spcBef>
                <a:spcPts val="0"/>
              </a:spcBef>
              <a:spcAft>
                <a:spcPts val="0"/>
              </a:spcAft>
              <a:buNone/>
            </a:pPr>
            <a:r>
              <a:t/>
            </a:r>
            <a:endParaRPr b="1">
              <a:solidFill>
                <a:schemeClr val="dk1"/>
              </a:solidFill>
              <a:latin typeface="Raleway"/>
              <a:ea typeface="Raleway"/>
              <a:cs typeface="Raleway"/>
              <a:sym typeface="Raleway"/>
            </a:endParaRPr>
          </a:p>
          <a:p>
            <a:pPr indent="-306324" lvl="0" marL="457200" rtl="0" algn="l">
              <a:lnSpc>
                <a:spcPct val="80000"/>
              </a:lnSpc>
              <a:spcBef>
                <a:spcPts val="0"/>
              </a:spcBef>
              <a:spcAft>
                <a:spcPts val="0"/>
              </a:spcAft>
              <a:buNone/>
            </a:pPr>
            <a:r>
              <a:rPr lang="es">
                <a:solidFill>
                  <a:schemeClr val="dk1"/>
                </a:solidFill>
                <a:latin typeface="Raleway"/>
                <a:ea typeface="Raleway"/>
                <a:cs typeface="Raleway"/>
                <a:sym typeface="Raleway"/>
              </a:rPr>
              <a:t>Mito: Las drogas y el alcohol son las causa de las violencias.</a:t>
            </a:r>
            <a:endParaRPr>
              <a:solidFill>
                <a:schemeClr val="dk1"/>
              </a:solidFill>
              <a:latin typeface="Raleway"/>
              <a:ea typeface="Raleway"/>
              <a:cs typeface="Raleway"/>
              <a:sym typeface="Raleway"/>
            </a:endParaRPr>
          </a:p>
          <a:p>
            <a:pPr indent="-306324" lvl="0" marL="457200" rtl="0" algn="l">
              <a:lnSpc>
                <a:spcPct val="80000"/>
              </a:lnSpc>
              <a:spcBef>
                <a:spcPts val="0"/>
              </a:spcBef>
              <a:spcAft>
                <a:spcPts val="0"/>
              </a:spcAft>
              <a:buNone/>
            </a:pPr>
            <a:r>
              <a:t/>
            </a:r>
            <a:endParaRPr b="1">
              <a:solidFill>
                <a:schemeClr val="dk1"/>
              </a:solidFill>
              <a:latin typeface="Raleway"/>
              <a:ea typeface="Raleway"/>
              <a:cs typeface="Raleway"/>
              <a:sym typeface="Raleway"/>
            </a:endParaRPr>
          </a:p>
          <a:p>
            <a:pPr indent="-306324" lvl="0" marL="457200" rtl="0" algn="l">
              <a:lnSpc>
                <a:spcPct val="80000"/>
              </a:lnSpc>
              <a:spcBef>
                <a:spcPts val="0"/>
              </a:spcBef>
              <a:spcAft>
                <a:spcPts val="0"/>
              </a:spcAft>
              <a:buNone/>
            </a:pPr>
            <a:r>
              <a:rPr b="1" lang="es">
                <a:solidFill>
                  <a:srgbClr val="9900FF"/>
                </a:solidFill>
                <a:latin typeface="Raleway"/>
                <a:ea typeface="Raleway"/>
                <a:cs typeface="Raleway"/>
                <a:sym typeface="Raleway"/>
              </a:rPr>
              <a:t>Realidad</a:t>
            </a:r>
            <a:endParaRPr b="1">
              <a:solidFill>
                <a:srgbClr val="9900FF"/>
              </a:solidFill>
              <a:latin typeface="Raleway"/>
              <a:ea typeface="Raleway"/>
              <a:cs typeface="Raleway"/>
              <a:sym typeface="Raleway"/>
            </a:endParaRPr>
          </a:p>
          <a:p>
            <a:pPr indent="-306324" lvl="0" marL="457200" rtl="0" algn="l">
              <a:lnSpc>
                <a:spcPct val="80000"/>
              </a:lnSpc>
              <a:spcBef>
                <a:spcPts val="0"/>
              </a:spcBef>
              <a:spcAft>
                <a:spcPts val="0"/>
              </a:spcAft>
              <a:buNone/>
            </a:pPr>
            <a:r>
              <a:rPr b="1" lang="es">
                <a:solidFill>
                  <a:srgbClr val="9900FF"/>
                </a:solidFill>
                <a:latin typeface="Raleway"/>
                <a:ea typeface="Raleway"/>
                <a:cs typeface="Raleway"/>
                <a:sym typeface="Raleway"/>
              </a:rPr>
              <a:t>	No se puede considerar como algo lineal, y el consumo de sustancias no se considera la causa sino que pueden actuar como desinhibidores. </a:t>
            </a:r>
            <a:endParaRPr b="1">
              <a:solidFill>
                <a:srgbClr val="9900FF"/>
              </a:solidFill>
              <a:latin typeface="Raleway"/>
              <a:ea typeface="Raleway"/>
              <a:cs typeface="Raleway"/>
              <a:sym typeface="Raleway"/>
            </a:endParaRPr>
          </a:p>
          <a:p>
            <a:pPr indent="-228600" lvl="0" marL="457200" rtl="0" algn="l">
              <a:lnSpc>
                <a:spcPct val="80000"/>
              </a:lnSpc>
              <a:spcBef>
                <a:spcPts val="400"/>
              </a:spcBef>
              <a:spcAft>
                <a:spcPts val="0"/>
              </a:spcAft>
              <a:buNone/>
            </a:pPr>
            <a:r>
              <a:t/>
            </a:r>
            <a:endParaRPr b="1">
              <a:solidFill>
                <a:srgbClr val="9900FF"/>
              </a:solidFill>
              <a:latin typeface="Raleway"/>
              <a:ea typeface="Raleway"/>
              <a:cs typeface="Raleway"/>
              <a:sym typeface="Raleway"/>
            </a:endParaRPr>
          </a:p>
          <a:p>
            <a:pPr indent="0" lvl="0" marL="0" rtl="0" algn="l">
              <a:spcBef>
                <a:spcPts val="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24"/>
          <p:cNvSpPr txBox="1"/>
          <p:nvPr>
            <p:ph type="title"/>
          </p:nvPr>
        </p:nvSpPr>
        <p:spPr>
          <a:xfrm>
            <a:off x="311700" y="445025"/>
            <a:ext cx="8520600" cy="572700"/>
          </a:xfrm>
          <a:prstGeom prst="rect">
            <a:avLst/>
          </a:prstGeom>
          <a:solidFill>
            <a:srgbClr val="EAD1DC"/>
          </a:solidFill>
        </p:spPr>
        <p:txBody>
          <a:bodyPr anchorCtr="0" anchor="t" bIns="91425" lIns="91425" spcFirstLastPara="1" rIns="91425" wrap="square" tIns="91425">
            <a:noAutofit/>
          </a:bodyPr>
          <a:lstStyle/>
          <a:p>
            <a:pPr indent="0" lvl="0" marL="0" rtl="0" algn="l">
              <a:spcBef>
                <a:spcPts val="0"/>
              </a:spcBef>
              <a:spcAft>
                <a:spcPts val="0"/>
              </a:spcAft>
              <a:buClr>
                <a:srgbClr val="464646"/>
              </a:buClr>
              <a:buSzPts val="1800"/>
              <a:buFont typeface="Arial"/>
              <a:buNone/>
            </a:pPr>
            <a:r>
              <a:rPr b="1" lang="es" sz="2400">
                <a:latin typeface="Corbel"/>
                <a:ea typeface="Corbel"/>
                <a:cs typeface="Corbel"/>
                <a:sym typeface="Corbel"/>
              </a:rPr>
              <a:t>Las Violencias contra las mujeres, según la  Ley  26485</a:t>
            </a:r>
            <a:endParaRPr b="1" sz="2400">
              <a:latin typeface="Corbel"/>
              <a:ea typeface="Corbel"/>
              <a:cs typeface="Corbel"/>
              <a:sym typeface="Corbel"/>
            </a:endParaRPr>
          </a:p>
          <a:p>
            <a:pPr indent="0" lvl="0" marL="0" rtl="0" algn="l">
              <a:spcBef>
                <a:spcPts val="0"/>
              </a:spcBef>
              <a:spcAft>
                <a:spcPts val="0"/>
              </a:spcAft>
              <a:buNone/>
            </a:pPr>
            <a:r>
              <a:t/>
            </a:r>
            <a:endParaRPr/>
          </a:p>
        </p:txBody>
      </p:sp>
      <p:sp>
        <p:nvSpPr>
          <p:cNvPr id="115" name="Google Shape;115;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lnSpc>
                <a:spcPct val="115000"/>
              </a:lnSpc>
              <a:spcBef>
                <a:spcPts val="400"/>
              </a:spcBef>
              <a:spcAft>
                <a:spcPts val="0"/>
              </a:spcAft>
              <a:buClr>
                <a:schemeClr val="dk1"/>
              </a:buClr>
              <a:buSzPts val="1224"/>
              <a:buFont typeface="Arial"/>
              <a:buNone/>
            </a:pPr>
            <a:r>
              <a:rPr lang="es" sz="2400">
                <a:solidFill>
                  <a:schemeClr val="dk1"/>
                </a:solidFill>
                <a:latin typeface="Corbel"/>
                <a:ea typeface="Corbel"/>
                <a:cs typeface="Corbel"/>
                <a:sym typeface="Corbel"/>
              </a:rPr>
              <a:t>A</a:t>
            </a:r>
            <a:r>
              <a:rPr lang="es">
                <a:solidFill>
                  <a:schemeClr val="dk1"/>
                </a:solidFill>
                <a:latin typeface="Raleway"/>
                <a:ea typeface="Raleway"/>
                <a:cs typeface="Raleway"/>
                <a:sym typeface="Raleway"/>
              </a:rPr>
              <a:t>rt. 4: Se entiende por violencia contra las mujeres toda conducta, acción u omisión, que de manera directa o indirecta, tanto en el ámbito público como en el privado, basada en una relación desigual de poder, afecte su vida, libertad, dignidad, integridad física, psicológica, sexual, económica o patrimonial, como así también su seguridad personal. Quedan comprendidas las perpetradas desde el Estado o por sus agentes. Se considera violencia indirecta, a los efectos de la presente ley, toda conducta, acción omisión, disposición, criterio o práctica discriminatoria que ponga a la mujer en desventaja con respecto al varón. </a:t>
            </a:r>
            <a:endParaRPr>
              <a:solidFill>
                <a:schemeClr val="dk1"/>
              </a:solidFill>
              <a:latin typeface="Raleway"/>
              <a:ea typeface="Raleway"/>
              <a:cs typeface="Raleway"/>
              <a:sym typeface="Raleway"/>
            </a:endParaRPr>
          </a:p>
          <a:p>
            <a:pPr indent="0" lvl="0" marL="457200" rtl="0" algn="l">
              <a:lnSpc>
                <a:spcPct val="115000"/>
              </a:lnSpc>
              <a:spcBef>
                <a:spcPts val="0"/>
              </a:spcBef>
              <a:spcAft>
                <a:spcPts val="0"/>
              </a:spcAft>
              <a:buNone/>
            </a:pPr>
            <a:r>
              <a:t/>
            </a:r>
            <a:endParaRPr sz="3000">
              <a:solidFill>
                <a:schemeClr val="dk1"/>
              </a:solidFill>
              <a:latin typeface="Corbel"/>
              <a:ea typeface="Corbel"/>
              <a:cs typeface="Corbel"/>
              <a:sym typeface="Corbe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9" name="Shape 119"/>
        <p:cNvGrpSpPr/>
        <p:nvPr/>
      </p:nvGrpSpPr>
      <p:grpSpPr>
        <a:xfrm>
          <a:off x="0" y="0"/>
          <a:ext cx="0" cy="0"/>
          <a:chOff x="0" y="0"/>
          <a:chExt cx="0" cy="0"/>
        </a:xfrm>
      </p:grpSpPr>
      <p:sp>
        <p:nvSpPr>
          <p:cNvPr id="120" name="Google Shape;120;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9900FF"/>
                </a:solidFill>
              </a:rPr>
              <a:t>Según la ley, hay varios tipos de violencias</a:t>
            </a:r>
            <a:endParaRPr b="1">
              <a:solidFill>
                <a:srgbClr val="9900FF"/>
              </a:solidFill>
            </a:endParaRPr>
          </a:p>
        </p:txBody>
      </p:sp>
      <p:sp>
        <p:nvSpPr>
          <p:cNvPr id="121" name="Google Shape;121;p25"/>
          <p:cNvSpPr txBox="1"/>
          <p:nvPr>
            <p:ph idx="1" type="body"/>
          </p:nvPr>
        </p:nvSpPr>
        <p:spPr>
          <a:xfrm>
            <a:off x="311700" y="1152475"/>
            <a:ext cx="8520600" cy="3416400"/>
          </a:xfrm>
          <a:prstGeom prst="rect">
            <a:avLst/>
          </a:prstGeom>
          <a:solidFill>
            <a:srgbClr val="EAD1DC"/>
          </a:solidFill>
        </p:spPr>
        <p:txBody>
          <a:bodyPr anchorCtr="0" anchor="t" bIns="91425" lIns="91425" spcFirstLastPara="1" rIns="91425" wrap="square" tIns="91425">
            <a:noAutofit/>
          </a:bodyPr>
          <a:lstStyle/>
          <a:p>
            <a:pPr indent="0" lvl="0" marL="457200" rtl="0" algn="ctr">
              <a:lnSpc>
                <a:spcPct val="150000"/>
              </a:lnSpc>
              <a:spcBef>
                <a:spcPts val="400"/>
              </a:spcBef>
              <a:spcAft>
                <a:spcPts val="0"/>
              </a:spcAft>
              <a:buNone/>
            </a:pPr>
            <a:r>
              <a:rPr lang="es" sz="2400">
                <a:solidFill>
                  <a:schemeClr val="dk1"/>
                </a:solidFill>
                <a:latin typeface="Raleway"/>
                <a:ea typeface="Raleway"/>
                <a:cs typeface="Raleway"/>
                <a:sym typeface="Raleway"/>
              </a:rPr>
              <a:t>Violencia Física</a:t>
            </a:r>
            <a:endParaRPr sz="2400">
              <a:solidFill>
                <a:schemeClr val="dk1"/>
              </a:solidFill>
              <a:latin typeface="Raleway"/>
              <a:ea typeface="Raleway"/>
              <a:cs typeface="Raleway"/>
              <a:sym typeface="Raleway"/>
            </a:endParaRPr>
          </a:p>
          <a:p>
            <a:pPr indent="0" lvl="0" marL="457200" rtl="0" algn="ctr">
              <a:lnSpc>
                <a:spcPct val="150000"/>
              </a:lnSpc>
              <a:spcBef>
                <a:spcPts val="400"/>
              </a:spcBef>
              <a:spcAft>
                <a:spcPts val="0"/>
              </a:spcAft>
              <a:buNone/>
            </a:pPr>
            <a:r>
              <a:rPr lang="es" sz="2400">
                <a:solidFill>
                  <a:schemeClr val="dk1"/>
                </a:solidFill>
                <a:latin typeface="Raleway"/>
                <a:ea typeface="Raleway"/>
                <a:cs typeface="Raleway"/>
                <a:sym typeface="Raleway"/>
              </a:rPr>
              <a:t>Violencia Psicológica</a:t>
            </a:r>
            <a:endParaRPr sz="2400">
              <a:solidFill>
                <a:schemeClr val="dk1"/>
              </a:solidFill>
              <a:latin typeface="Raleway"/>
              <a:ea typeface="Raleway"/>
              <a:cs typeface="Raleway"/>
              <a:sym typeface="Raleway"/>
            </a:endParaRPr>
          </a:p>
          <a:p>
            <a:pPr indent="0" lvl="0" marL="457200" rtl="0" algn="ctr">
              <a:lnSpc>
                <a:spcPct val="150000"/>
              </a:lnSpc>
              <a:spcBef>
                <a:spcPts val="400"/>
              </a:spcBef>
              <a:spcAft>
                <a:spcPts val="0"/>
              </a:spcAft>
              <a:buNone/>
            </a:pPr>
            <a:r>
              <a:rPr lang="es" sz="2400">
                <a:solidFill>
                  <a:schemeClr val="dk1"/>
                </a:solidFill>
                <a:latin typeface="Raleway"/>
                <a:ea typeface="Raleway"/>
                <a:cs typeface="Raleway"/>
                <a:sym typeface="Raleway"/>
              </a:rPr>
              <a:t>Violencia Sexual</a:t>
            </a:r>
            <a:endParaRPr sz="2400">
              <a:solidFill>
                <a:schemeClr val="dk1"/>
              </a:solidFill>
              <a:latin typeface="Raleway"/>
              <a:ea typeface="Raleway"/>
              <a:cs typeface="Raleway"/>
              <a:sym typeface="Raleway"/>
            </a:endParaRPr>
          </a:p>
          <a:p>
            <a:pPr indent="0" lvl="0" marL="457200" rtl="0" algn="ctr">
              <a:lnSpc>
                <a:spcPct val="150000"/>
              </a:lnSpc>
              <a:spcBef>
                <a:spcPts val="400"/>
              </a:spcBef>
              <a:spcAft>
                <a:spcPts val="0"/>
              </a:spcAft>
              <a:buNone/>
            </a:pPr>
            <a:r>
              <a:rPr lang="es" sz="2400">
                <a:solidFill>
                  <a:schemeClr val="dk1"/>
                </a:solidFill>
                <a:latin typeface="Raleway"/>
                <a:ea typeface="Raleway"/>
                <a:cs typeface="Raleway"/>
                <a:sym typeface="Raleway"/>
              </a:rPr>
              <a:t>Violencia Económica y Patrimonial</a:t>
            </a:r>
            <a:endParaRPr sz="2400">
              <a:solidFill>
                <a:schemeClr val="dk1"/>
              </a:solidFill>
              <a:latin typeface="Raleway"/>
              <a:ea typeface="Raleway"/>
              <a:cs typeface="Raleway"/>
              <a:sym typeface="Raleway"/>
            </a:endParaRPr>
          </a:p>
          <a:p>
            <a:pPr indent="0" lvl="0" marL="457200" rtl="0" algn="ctr">
              <a:lnSpc>
                <a:spcPct val="150000"/>
              </a:lnSpc>
              <a:spcBef>
                <a:spcPts val="400"/>
              </a:spcBef>
              <a:spcAft>
                <a:spcPts val="0"/>
              </a:spcAft>
              <a:buNone/>
            </a:pPr>
            <a:r>
              <a:rPr lang="es" sz="2400">
                <a:solidFill>
                  <a:schemeClr val="dk1"/>
                </a:solidFill>
                <a:latin typeface="Raleway"/>
                <a:ea typeface="Raleway"/>
                <a:cs typeface="Raleway"/>
                <a:sym typeface="Raleway"/>
              </a:rPr>
              <a:t>Violencia Simbólica</a:t>
            </a:r>
            <a:endParaRPr sz="2400">
              <a:solidFill>
                <a:schemeClr val="dk1"/>
              </a:solidFill>
              <a:latin typeface="Raleway"/>
              <a:ea typeface="Raleway"/>
              <a:cs typeface="Raleway"/>
              <a:sym typeface="Raleway"/>
            </a:endParaRPr>
          </a:p>
          <a:p>
            <a:pPr indent="0" lvl="0" marL="0" rtl="0" algn="l">
              <a:spcBef>
                <a:spcPts val="0"/>
              </a:spcBef>
              <a:spcAft>
                <a:spcPts val="16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Google Shape;126;p26"/>
          <p:cNvSpPr txBox="1"/>
          <p:nvPr>
            <p:ph type="title"/>
          </p:nvPr>
        </p:nvSpPr>
        <p:spPr>
          <a:xfrm>
            <a:off x="311700" y="445025"/>
            <a:ext cx="8520600" cy="572700"/>
          </a:xfrm>
          <a:prstGeom prst="rect">
            <a:avLst/>
          </a:prstGeom>
          <a:solidFill>
            <a:srgbClr val="9900FF"/>
          </a:solidFill>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FFFFFF"/>
                </a:solidFill>
              </a:rPr>
              <a:t>Violencia fisica</a:t>
            </a:r>
            <a:endParaRPr b="1">
              <a:solidFill>
                <a:srgbClr val="FFFFFF"/>
              </a:solidFill>
            </a:endParaRPr>
          </a:p>
        </p:txBody>
      </p:sp>
      <p:sp>
        <p:nvSpPr>
          <p:cNvPr id="127" name="Google Shape;127;p26"/>
          <p:cNvSpPr txBox="1"/>
          <p:nvPr>
            <p:ph idx="1" type="body"/>
          </p:nvPr>
        </p:nvSpPr>
        <p:spPr>
          <a:xfrm>
            <a:off x="311700" y="2131675"/>
            <a:ext cx="8520600" cy="2437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s">
                <a:latin typeface="Raleway"/>
                <a:ea typeface="Raleway"/>
                <a:cs typeface="Raleway"/>
                <a:sym typeface="Raleway"/>
              </a:rPr>
              <a:t>La que se emplea contra el cuerpo de la mujer produciendo dolor, daño o riesgo de producirlo y cualquier otra forma de maltrato agresión que afecte su integridad física.</a:t>
            </a:r>
            <a:endParaRPr>
              <a:latin typeface="Raleway"/>
              <a:ea typeface="Raleway"/>
              <a:cs typeface="Raleway"/>
              <a:sym typeface="Raleway"/>
            </a:endParaRPr>
          </a:p>
          <a:p>
            <a:pPr indent="0" lvl="0" marL="0" rtl="0" algn="l">
              <a:spcBef>
                <a:spcPts val="1600"/>
              </a:spcBef>
              <a:spcAft>
                <a:spcPts val="16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9900FF"/>
                </a:solidFill>
              </a:rPr>
              <a:t>Violencia Psicológica</a:t>
            </a:r>
            <a:endParaRPr b="1">
              <a:solidFill>
                <a:srgbClr val="9900FF"/>
              </a:solidFill>
            </a:endParaRPr>
          </a:p>
        </p:txBody>
      </p:sp>
      <p:sp>
        <p:nvSpPr>
          <p:cNvPr id="133" name="Google Shape;133;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Clr>
                <a:schemeClr val="dk1"/>
              </a:buClr>
              <a:buSzPts val="1224"/>
              <a:buFont typeface="Noto Sans Symbols"/>
              <a:buNone/>
            </a:pPr>
            <a:r>
              <a:rPr lang="es">
                <a:latin typeface="Raleway"/>
                <a:ea typeface="Raleway"/>
                <a:cs typeface="Raleway"/>
                <a:sym typeface="Raleway"/>
              </a:rPr>
              <a:t>La que causa daño emocional y disminución de la autoestima o perjudica y perturba el pleno desarrollo personal o que busca degradar o controlar sus acciones, comportamientos, creencias y decisiones, mediante amenazas, acoso, hostigamiento, restricción, humillación, deshonra, descrédito, manipulación, aislamiento. Incluye también la culpabilizacion, vigilancia constante, exigencia de obediencia y sumisión, coerción verbal, persecución, insulto, indiferencia, abandono, celos excesivos, chantaje, ridiculización, explotación y limitación del derecho de circulación o cualquier otro medio que cause perjuicio a su salud psicológica y a la autodeterminación.</a:t>
            </a:r>
            <a:endParaRPr>
              <a:latin typeface="Raleway"/>
              <a:ea typeface="Raleway"/>
              <a:cs typeface="Raleway"/>
              <a:sym typeface="Raleway"/>
            </a:endParaRPr>
          </a:p>
          <a:p>
            <a:pPr indent="0" lvl="0" marL="0" rtl="0" algn="l">
              <a:spcBef>
                <a:spcPts val="1600"/>
              </a:spcBef>
              <a:spcAft>
                <a:spcPts val="1600"/>
              </a:spcAft>
              <a:buNone/>
            </a:pPr>
            <a:r>
              <a:t/>
            </a:r>
            <a:endParaRPr>
              <a:latin typeface="Raleway"/>
              <a:ea typeface="Raleway"/>
              <a:cs typeface="Raleway"/>
              <a:sym typeface="Raleway"/>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28"/>
          <p:cNvSpPr txBox="1"/>
          <p:nvPr>
            <p:ph type="title"/>
          </p:nvPr>
        </p:nvSpPr>
        <p:spPr>
          <a:xfrm>
            <a:off x="311700" y="445025"/>
            <a:ext cx="8520600" cy="572700"/>
          </a:xfrm>
          <a:prstGeom prst="rect">
            <a:avLst/>
          </a:prstGeom>
          <a:solidFill>
            <a:srgbClr val="EFEFEF"/>
          </a:solidFill>
        </p:spPr>
        <p:txBody>
          <a:bodyPr anchorCtr="0" anchor="t" bIns="91425" lIns="91425" spcFirstLastPara="1" rIns="91425" wrap="square" tIns="91425">
            <a:noAutofit/>
          </a:bodyPr>
          <a:lstStyle/>
          <a:p>
            <a:pPr indent="0" lvl="0" marL="0" rtl="0" algn="ctr">
              <a:spcBef>
                <a:spcPts val="0"/>
              </a:spcBef>
              <a:spcAft>
                <a:spcPts val="0"/>
              </a:spcAft>
              <a:buNone/>
            </a:pPr>
            <a:r>
              <a:rPr lang="es">
                <a:solidFill>
                  <a:srgbClr val="8E7CC3"/>
                </a:solidFill>
              </a:rPr>
              <a:t>Violencia Sexual</a:t>
            </a:r>
            <a:endParaRPr>
              <a:solidFill>
                <a:srgbClr val="8E7CC3"/>
              </a:solidFill>
            </a:endParaRPr>
          </a:p>
        </p:txBody>
      </p:sp>
      <p:sp>
        <p:nvSpPr>
          <p:cNvPr id="139" name="Google Shape;139;p28"/>
          <p:cNvSpPr txBox="1"/>
          <p:nvPr>
            <p:ph idx="1" type="body"/>
          </p:nvPr>
        </p:nvSpPr>
        <p:spPr>
          <a:xfrm>
            <a:off x="311700" y="1754325"/>
            <a:ext cx="8520600" cy="2814600"/>
          </a:xfrm>
          <a:prstGeom prst="rect">
            <a:avLst/>
          </a:prstGeom>
        </p:spPr>
        <p:txBody>
          <a:bodyPr anchorCtr="0" anchor="t" bIns="91425" lIns="91425" spcFirstLastPara="1" rIns="91425" wrap="square" tIns="91425">
            <a:noAutofit/>
          </a:bodyPr>
          <a:lstStyle/>
          <a:p>
            <a:pPr indent="0" lvl="0" marL="0" rtl="0" algn="just">
              <a:lnSpc>
                <a:spcPct val="150000"/>
              </a:lnSpc>
              <a:spcBef>
                <a:spcPts val="0"/>
              </a:spcBef>
              <a:spcAft>
                <a:spcPts val="0"/>
              </a:spcAft>
              <a:buClr>
                <a:schemeClr val="dk1"/>
              </a:buClr>
              <a:buSzPts val="1224"/>
              <a:buFont typeface="Noto Sans Symbols"/>
              <a:buNone/>
            </a:pPr>
            <a:r>
              <a:rPr lang="es">
                <a:latin typeface="Raleway"/>
                <a:ea typeface="Raleway"/>
                <a:cs typeface="Raleway"/>
                <a:sym typeface="Raleway"/>
              </a:rPr>
              <a:t>Cualquier acción que implique la vulneración en todas sus formas, con o sin acceso genital, del derecho de la mujer de decidir voluntariamente acerca de su vida sexual o reproductiva a través de amenazas, coerción, uso de la fuerza o intimidación, incluyendo la violación dentro del matrimonio o de otras relaciones vinculares o de parentesco, exista o no convivencia, así como la prostitución forzada, explotación, esclavitud, acoso, abuso sexual y trata de mujeres.</a:t>
            </a:r>
            <a:endParaRPr>
              <a:latin typeface="Raleway"/>
              <a:ea typeface="Raleway"/>
              <a:cs typeface="Raleway"/>
              <a:sym typeface="Raleway"/>
            </a:endParaRPr>
          </a:p>
          <a:p>
            <a:pPr indent="0" lvl="0" marL="0" rtl="0" algn="l">
              <a:spcBef>
                <a:spcPts val="1600"/>
              </a:spcBef>
              <a:spcAft>
                <a:spcPts val="16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3" name="Shape 143"/>
        <p:cNvGrpSpPr/>
        <p:nvPr/>
      </p:nvGrpSpPr>
      <p:grpSpPr>
        <a:xfrm>
          <a:off x="0" y="0"/>
          <a:ext cx="0" cy="0"/>
          <a:chOff x="0" y="0"/>
          <a:chExt cx="0" cy="0"/>
        </a:xfrm>
      </p:grpSpPr>
      <p:sp>
        <p:nvSpPr>
          <p:cNvPr id="144" name="Google Shape;144;p29"/>
          <p:cNvSpPr txBox="1"/>
          <p:nvPr>
            <p:ph type="title"/>
          </p:nvPr>
        </p:nvSpPr>
        <p:spPr>
          <a:xfrm>
            <a:off x="311700" y="445025"/>
            <a:ext cx="8520600" cy="572700"/>
          </a:xfrm>
          <a:prstGeom prst="rect">
            <a:avLst/>
          </a:prstGeom>
          <a:solidFill>
            <a:srgbClr val="D9D2E9"/>
          </a:solidFill>
        </p:spPr>
        <p:txBody>
          <a:bodyPr anchorCtr="0" anchor="t" bIns="91425" lIns="91425" spcFirstLastPara="1" rIns="91425" wrap="square" tIns="91425">
            <a:noAutofit/>
          </a:bodyPr>
          <a:lstStyle/>
          <a:p>
            <a:pPr indent="0" lvl="0" marL="0" rtl="0" algn="ctr">
              <a:spcBef>
                <a:spcPts val="0"/>
              </a:spcBef>
              <a:spcAft>
                <a:spcPts val="0"/>
              </a:spcAft>
              <a:buNone/>
            </a:pPr>
            <a:r>
              <a:rPr lang="es"/>
              <a:t>Violencia económica o patrimonial</a:t>
            </a:r>
            <a:endParaRPr/>
          </a:p>
        </p:txBody>
      </p:sp>
      <p:sp>
        <p:nvSpPr>
          <p:cNvPr id="145" name="Google Shape;145;p2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just">
              <a:lnSpc>
                <a:spcPct val="130000"/>
              </a:lnSpc>
              <a:spcBef>
                <a:spcPts val="0"/>
              </a:spcBef>
              <a:spcAft>
                <a:spcPts val="0"/>
              </a:spcAft>
              <a:buClr>
                <a:schemeClr val="dk1"/>
              </a:buClr>
              <a:buSzPts val="1224"/>
              <a:buFont typeface="Arial"/>
              <a:buNone/>
            </a:pPr>
            <a:r>
              <a:rPr lang="es" sz="1600">
                <a:solidFill>
                  <a:schemeClr val="dk1"/>
                </a:solidFill>
                <a:latin typeface="Corbel"/>
                <a:ea typeface="Corbel"/>
                <a:cs typeface="Corbel"/>
                <a:sym typeface="Corbel"/>
              </a:rPr>
              <a:t>L</a:t>
            </a:r>
            <a:r>
              <a:rPr lang="es" sz="1600">
                <a:latin typeface="Raleway"/>
                <a:ea typeface="Raleway"/>
                <a:cs typeface="Raleway"/>
                <a:sym typeface="Raleway"/>
              </a:rPr>
              <a:t>a que se dirige a ocasionar un menoscabo en los recursos económicos o patrimoniales de la mujer a través de:</a:t>
            </a:r>
            <a:endParaRPr sz="1600">
              <a:latin typeface="Raleway"/>
              <a:ea typeface="Raleway"/>
              <a:cs typeface="Raleway"/>
              <a:sym typeface="Raleway"/>
            </a:endParaRPr>
          </a:p>
          <a:p>
            <a:pPr indent="-330200" lvl="0" marL="457200" rtl="0" algn="l">
              <a:spcBef>
                <a:spcPts val="0"/>
              </a:spcBef>
              <a:spcAft>
                <a:spcPts val="0"/>
              </a:spcAft>
              <a:buSzPts val="1600"/>
              <a:buFont typeface="Raleway"/>
              <a:buChar char="●"/>
            </a:pPr>
            <a:r>
              <a:rPr lang="es" sz="1600">
                <a:latin typeface="Raleway"/>
                <a:ea typeface="Raleway"/>
                <a:cs typeface="Raleway"/>
                <a:sym typeface="Raleway"/>
              </a:rPr>
              <a:t>La perturbación de la posesión, tenencia o propiedad de sus bienes. </a:t>
            </a:r>
            <a:endParaRPr sz="1600">
              <a:latin typeface="Raleway"/>
              <a:ea typeface="Raleway"/>
              <a:cs typeface="Raleway"/>
              <a:sym typeface="Raleway"/>
            </a:endParaRPr>
          </a:p>
          <a:p>
            <a:pPr indent="-330200" lvl="0" marL="457200" rtl="0" algn="l">
              <a:spcBef>
                <a:spcPts val="0"/>
              </a:spcBef>
              <a:spcAft>
                <a:spcPts val="0"/>
              </a:spcAft>
              <a:buSzPts val="1600"/>
              <a:buFont typeface="Raleway"/>
              <a:buChar char="●"/>
            </a:pPr>
            <a:r>
              <a:rPr lang="es" sz="1600">
                <a:latin typeface="Raleway"/>
                <a:ea typeface="Raleway"/>
                <a:cs typeface="Raleway"/>
                <a:sym typeface="Raleway"/>
              </a:rPr>
              <a:t>La pérdida, sustracción, destrucción, retención o distracción indebida de objetos, instrumentos de trabajo, documentos personales, bienes, valores y derechos patrimoniales. </a:t>
            </a:r>
            <a:endParaRPr sz="1600">
              <a:latin typeface="Raleway"/>
              <a:ea typeface="Raleway"/>
              <a:cs typeface="Raleway"/>
              <a:sym typeface="Raleway"/>
            </a:endParaRPr>
          </a:p>
          <a:p>
            <a:pPr indent="-330200" lvl="0" marL="457200" rtl="0" algn="l">
              <a:spcBef>
                <a:spcPts val="0"/>
              </a:spcBef>
              <a:spcAft>
                <a:spcPts val="0"/>
              </a:spcAft>
              <a:buSzPts val="1600"/>
              <a:buFont typeface="Raleway"/>
              <a:buChar char="●"/>
            </a:pPr>
            <a:r>
              <a:rPr lang="es" sz="1600">
                <a:latin typeface="Raleway"/>
                <a:ea typeface="Raleway"/>
                <a:cs typeface="Raleway"/>
                <a:sym typeface="Raleway"/>
              </a:rPr>
              <a:t>La limitación de los recursos económicos destinados a satisfacer sus necesidades o privación de los medios indispensables para vivir una vida digna.</a:t>
            </a:r>
            <a:endParaRPr sz="1600">
              <a:latin typeface="Raleway"/>
              <a:ea typeface="Raleway"/>
              <a:cs typeface="Raleway"/>
              <a:sym typeface="Raleway"/>
            </a:endParaRPr>
          </a:p>
          <a:p>
            <a:pPr indent="-330200" lvl="0" marL="457200" rtl="0" algn="l">
              <a:spcBef>
                <a:spcPts val="0"/>
              </a:spcBef>
              <a:spcAft>
                <a:spcPts val="0"/>
              </a:spcAft>
              <a:buSzPts val="1600"/>
              <a:buFont typeface="Raleway"/>
              <a:buChar char="●"/>
            </a:pPr>
            <a:r>
              <a:rPr lang="es" sz="1600">
                <a:latin typeface="Raleway"/>
                <a:ea typeface="Raleway"/>
                <a:cs typeface="Raleway"/>
                <a:sym typeface="Raleway"/>
              </a:rPr>
              <a:t>La limitación o control de sus ingresos, así como la percepción de un salario menor por igual tarea, dentro de un mismo lugar de trabajo.</a:t>
            </a:r>
            <a:endParaRPr sz="1600">
              <a:latin typeface="Raleway"/>
              <a:ea typeface="Raleway"/>
              <a:cs typeface="Raleway"/>
              <a:sym typeface="Raleway"/>
            </a:endParaRPr>
          </a:p>
          <a:p>
            <a:pPr indent="0" lvl="0" marL="0" rtl="0" algn="l">
              <a:spcBef>
                <a:spcPts val="1600"/>
              </a:spcBef>
              <a:spcAft>
                <a:spcPts val="16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30"/>
          <p:cNvSpPr txBox="1"/>
          <p:nvPr>
            <p:ph type="title"/>
          </p:nvPr>
        </p:nvSpPr>
        <p:spPr>
          <a:xfrm>
            <a:off x="311700" y="445025"/>
            <a:ext cx="8520600" cy="572700"/>
          </a:xfrm>
          <a:prstGeom prst="rect">
            <a:avLst/>
          </a:prstGeom>
          <a:solidFill>
            <a:srgbClr val="9900FF"/>
          </a:solidFill>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FFFFFF"/>
                </a:solidFill>
              </a:rPr>
              <a:t>V</a:t>
            </a:r>
            <a:r>
              <a:rPr b="1" lang="es">
                <a:solidFill>
                  <a:srgbClr val="FFFFFF"/>
                </a:solidFill>
              </a:rPr>
              <a:t>iolencia simbólica</a:t>
            </a:r>
            <a:endParaRPr b="1">
              <a:solidFill>
                <a:srgbClr val="FFFFFF"/>
              </a:solidFill>
            </a:endParaRPr>
          </a:p>
        </p:txBody>
      </p:sp>
      <p:sp>
        <p:nvSpPr>
          <p:cNvPr id="151" name="Google Shape;151;p30"/>
          <p:cNvSpPr txBox="1"/>
          <p:nvPr>
            <p:ph idx="1" type="body"/>
          </p:nvPr>
        </p:nvSpPr>
        <p:spPr>
          <a:xfrm>
            <a:off x="311700" y="2056875"/>
            <a:ext cx="8520600" cy="25119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Clr>
                <a:schemeClr val="dk1"/>
              </a:buClr>
              <a:buSzPts val="1224"/>
              <a:buFont typeface="Noto Sans Symbols"/>
              <a:buNone/>
            </a:pPr>
            <a:r>
              <a:rPr lang="es" sz="2400">
                <a:latin typeface="Raleway"/>
                <a:ea typeface="Raleway"/>
                <a:cs typeface="Raleway"/>
                <a:sym typeface="Raleway"/>
              </a:rPr>
              <a:t>La que a través de patrones estereotipados, mensajes, valores, íconos o signos transmita y reproduzca dominación, desigualdad y discriminación en las relaciones sociales, naturalizando la subordinación de la mujer en la sociedad.</a:t>
            </a:r>
            <a:endParaRPr sz="2400">
              <a:latin typeface="Raleway"/>
              <a:ea typeface="Raleway"/>
              <a:cs typeface="Raleway"/>
              <a:sym typeface="Raleway"/>
            </a:endParaRPr>
          </a:p>
          <a:p>
            <a:pPr indent="0" lvl="0" marL="0" rtl="0" algn="l">
              <a:spcBef>
                <a:spcPts val="1600"/>
              </a:spcBef>
              <a:spcAft>
                <a:spcPts val="160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31"/>
          <p:cNvSpPr txBox="1"/>
          <p:nvPr>
            <p:ph type="title"/>
          </p:nvPr>
        </p:nvSpPr>
        <p:spPr>
          <a:xfrm>
            <a:off x="311700" y="445025"/>
            <a:ext cx="8520600" cy="572700"/>
          </a:xfrm>
          <a:prstGeom prst="rect">
            <a:avLst/>
          </a:prstGeom>
          <a:solidFill>
            <a:srgbClr val="9900FF"/>
          </a:solidFill>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FFFFFF"/>
                </a:solidFill>
              </a:rPr>
              <a:t>Modalidades de las violencias contra las mujeres</a:t>
            </a:r>
            <a:endParaRPr b="1">
              <a:solidFill>
                <a:srgbClr val="FFFFFF"/>
              </a:solidFill>
            </a:endParaRPr>
          </a:p>
        </p:txBody>
      </p:sp>
      <p:sp>
        <p:nvSpPr>
          <p:cNvPr id="157" name="Google Shape;157;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lnSpc>
                <a:spcPct val="140000"/>
              </a:lnSpc>
              <a:spcBef>
                <a:spcPts val="0"/>
              </a:spcBef>
              <a:spcAft>
                <a:spcPts val="0"/>
              </a:spcAft>
              <a:buClr>
                <a:schemeClr val="dk1"/>
              </a:buClr>
              <a:buSzPts val="1800"/>
              <a:buFont typeface="Raleway"/>
              <a:buChar char="●"/>
            </a:pPr>
            <a:r>
              <a:rPr lang="es">
                <a:solidFill>
                  <a:schemeClr val="dk1"/>
                </a:solidFill>
                <a:latin typeface="Raleway"/>
                <a:ea typeface="Raleway"/>
                <a:cs typeface="Raleway"/>
                <a:sym typeface="Raleway"/>
              </a:rPr>
              <a:t>Violencia Doméstica contra las Mujeres</a:t>
            </a:r>
            <a:endParaRPr>
              <a:solidFill>
                <a:schemeClr val="dk1"/>
              </a:solidFill>
              <a:latin typeface="Raleway"/>
              <a:ea typeface="Raleway"/>
              <a:cs typeface="Raleway"/>
              <a:sym typeface="Raleway"/>
            </a:endParaRPr>
          </a:p>
          <a:p>
            <a:pPr indent="-342900" lvl="0" marL="457200" rtl="0" algn="l">
              <a:lnSpc>
                <a:spcPct val="140000"/>
              </a:lnSpc>
              <a:spcBef>
                <a:spcPts val="0"/>
              </a:spcBef>
              <a:spcAft>
                <a:spcPts val="0"/>
              </a:spcAft>
              <a:buClr>
                <a:schemeClr val="dk1"/>
              </a:buClr>
              <a:buSzPts val="1800"/>
              <a:buFont typeface="Raleway"/>
              <a:buChar char="●"/>
            </a:pPr>
            <a:r>
              <a:rPr lang="es">
                <a:solidFill>
                  <a:schemeClr val="dk1"/>
                </a:solidFill>
                <a:latin typeface="Raleway"/>
                <a:ea typeface="Raleway"/>
                <a:cs typeface="Raleway"/>
                <a:sym typeface="Raleway"/>
              </a:rPr>
              <a:t>Violencia Institucional contra las Mujeres</a:t>
            </a:r>
            <a:endParaRPr>
              <a:solidFill>
                <a:schemeClr val="dk1"/>
              </a:solidFill>
              <a:latin typeface="Raleway"/>
              <a:ea typeface="Raleway"/>
              <a:cs typeface="Raleway"/>
              <a:sym typeface="Raleway"/>
            </a:endParaRPr>
          </a:p>
          <a:p>
            <a:pPr indent="-342900" lvl="0" marL="457200" rtl="0" algn="l">
              <a:lnSpc>
                <a:spcPct val="140000"/>
              </a:lnSpc>
              <a:spcBef>
                <a:spcPts val="0"/>
              </a:spcBef>
              <a:spcAft>
                <a:spcPts val="0"/>
              </a:spcAft>
              <a:buClr>
                <a:schemeClr val="dk1"/>
              </a:buClr>
              <a:buSzPts val="1800"/>
              <a:buFont typeface="Raleway"/>
              <a:buChar char="●"/>
            </a:pPr>
            <a:r>
              <a:rPr lang="es">
                <a:solidFill>
                  <a:schemeClr val="dk1"/>
                </a:solidFill>
                <a:latin typeface="Raleway"/>
                <a:ea typeface="Raleway"/>
                <a:cs typeface="Raleway"/>
                <a:sym typeface="Raleway"/>
              </a:rPr>
              <a:t>Violencia Laboral contra las Mujeres</a:t>
            </a:r>
            <a:endParaRPr>
              <a:solidFill>
                <a:schemeClr val="dk1"/>
              </a:solidFill>
              <a:latin typeface="Raleway"/>
              <a:ea typeface="Raleway"/>
              <a:cs typeface="Raleway"/>
              <a:sym typeface="Raleway"/>
            </a:endParaRPr>
          </a:p>
          <a:p>
            <a:pPr indent="-342900" lvl="0" marL="457200" rtl="0" algn="l">
              <a:lnSpc>
                <a:spcPct val="140000"/>
              </a:lnSpc>
              <a:spcBef>
                <a:spcPts val="0"/>
              </a:spcBef>
              <a:spcAft>
                <a:spcPts val="0"/>
              </a:spcAft>
              <a:buClr>
                <a:schemeClr val="dk1"/>
              </a:buClr>
              <a:buSzPts val="1800"/>
              <a:buFont typeface="Raleway"/>
              <a:buChar char="●"/>
            </a:pPr>
            <a:r>
              <a:rPr lang="es">
                <a:solidFill>
                  <a:schemeClr val="dk1"/>
                </a:solidFill>
                <a:latin typeface="Raleway"/>
                <a:ea typeface="Raleway"/>
                <a:cs typeface="Raleway"/>
                <a:sym typeface="Raleway"/>
              </a:rPr>
              <a:t>Violencia contra la Libertad Reproductiva</a:t>
            </a:r>
            <a:endParaRPr>
              <a:solidFill>
                <a:schemeClr val="dk1"/>
              </a:solidFill>
              <a:latin typeface="Raleway"/>
              <a:ea typeface="Raleway"/>
              <a:cs typeface="Raleway"/>
              <a:sym typeface="Raleway"/>
            </a:endParaRPr>
          </a:p>
          <a:p>
            <a:pPr indent="-342900" lvl="0" marL="457200" rtl="0" algn="l">
              <a:lnSpc>
                <a:spcPct val="140000"/>
              </a:lnSpc>
              <a:spcBef>
                <a:spcPts val="0"/>
              </a:spcBef>
              <a:spcAft>
                <a:spcPts val="0"/>
              </a:spcAft>
              <a:buClr>
                <a:schemeClr val="dk1"/>
              </a:buClr>
              <a:buSzPts val="1800"/>
              <a:buFont typeface="Raleway"/>
              <a:buChar char="●"/>
            </a:pPr>
            <a:r>
              <a:rPr lang="es">
                <a:solidFill>
                  <a:schemeClr val="dk1"/>
                </a:solidFill>
                <a:latin typeface="Raleway"/>
                <a:ea typeface="Raleway"/>
                <a:cs typeface="Raleway"/>
                <a:sym typeface="Raleway"/>
              </a:rPr>
              <a:t>Violencia Obstétrica</a:t>
            </a:r>
            <a:endParaRPr>
              <a:solidFill>
                <a:schemeClr val="dk1"/>
              </a:solidFill>
              <a:latin typeface="Raleway"/>
              <a:ea typeface="Raleway"/>
              <a:cs typeface="Raleway"/>
              <a:sym typeface="Raleway"/>
            </a:endParaRPr>
          </a:p>
          <a:p>
            <a:pPr indent="-342900" lvl="0" marL="457200" rtl="0" algn="l">
              <a:lnSpc>
                <a:spcPct val="140000"/>
              </a:lnSpc>
              <a:spcBef>
                <a:spcPts val="0"/>
              </a:spcBef>
              <a:spcAft>
                <a:spcPts val="0"/>
              </a:spcAft>
              <a:buClr>
                <a:schemeClr val="dk1"/>
              </a:buClr>
              <a:buSzPts val="1800"/>
              <a:buFont typeface="Raleway"/>
              <a:buChar char="●"/>
            </a:pPr>
            <a:r>
              <a:rPr lang="es">
                <a:solidFill>
                  <a:schemeClr val="dk1"/>
                </a:solidFill>
                <a:latin typeface="Raleway"/>
                <a:ea typeface="Raleway"/>
                <a:cs typeface="Raleway"/>
                <a:sym typeface="Raleway"/>
              </a:rPr>
              <a:t>Violencia Mediática contra las Mujeres</a:t>
            </a:r>
            <a:endParaRPr>
              <a:solidFill>
                <a:schemeClr val="dk1"/>
              </a:solidFill>
              <a:latin typeface="Raleway"/>
              <a:ea typeface="Raleway"/>
              <a:cs typeface="Raleway"/>
              <a:sym typeface="Raleway"/>
            </a:endParaRPr>
          </a:p>
          <a:p>
            <a:pPr indent="-342900" lvl="0" marL="457200" rtl="0" algn="l">
              <a:lnSpc>
                <a:spcPct val="140000"/>
              </a:lnSpc>
              <a:spcBef>
                <a:spcPts val="0"/>
              </a:spcBef>
              <a:spcAft>
                <a:spcPts val="0"/>
              </a:spcAft>
              <a:buClr>
                <a:schemeClr val="dk1"/>
              </a:buClr>
              <a:buSzPts val="1800"/>
              <a:buFont typeface="Raleway"/>
              <a:buChar char="●"/>
            </a:pPr>
            <a:r>
              <a:rPr lang="es">
                <a:solidFill>
                  <a:schemeClr val="dk1"/>
                </a:solidFill>
                <a:latin typeface="Raleway"/>
                <a:ea typeface="Raleway"/>
                <a:cs typeface="Raleway"/>
                <a:sym typeface="Raleway"/>
              </a:rPr>
              <a:t>Violencia contra las mujeres en el espacio público</a:t>
            </a:r>
            <a:endParaRPr>
              <a:solidFill>
                <a:schemeClr val="dk1"/>
              </a:solidFill>
              <a:latin typeface="Raleway"/>
              <a:ea typeface="Raleway"/>
              <a:cs typeface="Raleway"/>
              <a:sym typeface="Raleway"/>
            </a:endParaRPr>
          </a:p>
          <a:p>
            <a:pPr indent="-342900" lvl="0" marL="457200" rtl="0" algn="l">
              <a:lnSpc>
                <a:spcPct val="140000"/>
              </a:lnSpc>
              <a:spcBef>
                <a:spcPts val="0"/>
              </a:spcBef>
              <a:spcAft>
                <a:spcPts val="0"/>
              </a:spcAft>
              <a:buClr>
                <a:schemeClr val="dk1"/>
              </a:buClr>
              <a:buSzPts val="1800"/>
              <a:buFont typeface="Raleway"/>
              <a:buChar char="●"/>
            </a:pPr>
            <a:r>
              <a:rPr lang="es">
                <a:solidFill>
                  <a:schemeClr val="dk1"/>
                </a:solidFill>
                <a:latin typeface="Raleway"/>
                <a:ea typeface="Raleway"/>
                <a:cs typeface="Raleway"/>
                <a:sym typeface="Raleway"/>
              </a:rPr>
              <a:t>Violencia Política</a:t>
            </a:r>
            <a:endParaRPr>
              <a:solidFill>
                <a:schemeClr val="dk1"/>
              </a:solidFill>
              <a:latin typeface="Raleway"/>
              <a:ea typeface="Raleway"/>
              <a:cs typeface="Raleway"/>
              <a:sym typeface="Raleway"/>
            </a:endParaRPr>
          </a:p>
          <a:p>
            <a:pPr indent="0" lvl="0" marL="457200" rtl="0" algn="l">
              <a:lnSpc>
                <a:spcPct val="140000"/>
              </a:lnSpc>
              <a:spcBef>
                <a:spcPts val="0"/>
              </a:spcBef>
              <a:spcAft>
                <a:spcPts val="0"/>
              </a:spcAft>
              <a:buNone/>
            </a:pPr>
            <a:r>
              <a:t/>
            </a:r>
            <a:endParaRPr sz="2380">
              <a:solidFill>
                <a:schemeClr val="dk1"/>
              </a:solidFill>
              <a:latin typeface="Corbel"/>
              <a:ea typeface="Corbel"/>
              <a:cs typeface="Corbel"/>
              <a:sym typeface="Corbe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pic>
        <p:nvPicPr>
          <p:cNvPr id="60" name="Google Shape;60;p14"/>
          <p:cNvPicPr preferRelativeResize="0"/>
          <p:nvPr/>
        </p:nvPicPr>
        <p:blipFill>
          <a:blip r:embed="rId3">
            <a:alphaModFix/>
          </a:blip>
          <a:stretch>
            <a:fillRect/>
          </a:stretch>
        </p:blipFill>
        <p:spPr>
          <a:xfrm>
            <a:off x="311700" y="68775"/>
            <a:ext cx="8832300" cy="507472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674EA7"/>
                </a:solidFill>
              </a:rPr>
              <a:t>Violencia doméstica-familiar</a:t>
            </a:r>
            <a:endParaRPr b="1">
              <a:solidFill>
                <a:srgbClr val="674EA7"/>
              </a:solidFill>
            </a:endParaRPr>
          </a:p>
        </p:txBody>
      </p:sp>
      <p:sp>
        <p:nvSpPr>
          <p:cNvPr id="163" name="Google Shape;163;p32"/>
          <p:cNvSpPr txBox="1"/>
          <p:nvPr>
            <p:ph idx="1" type="body"/>
          </p:nvPr>
        </p:nvSpPr>
        <p:spPr>
          <a:xfrm>
            <a:off x="311700" y="2428200"/>
            <a:ext cx="8520600" cy="21408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Clr>
                <a:schemeClr val="dk1"/>
              </a:buClr>
              <a:buSzPts val="1224"/>
              <a:buFont typeface="Arial"/>
              <a:buNone/>
            </a:pPr>
            <a:r>
              <a:rPr lang="es">
                <a:latin typeface="Raleway"/>
                <a:ea typeface="Raleway"/>
                <a:cs typeface="Raleway"/>
                <a:sym typeface="Raleway"/>
              </a:rPr>
              <a:t>Aquella ejercida contra las mujeres por un integrante del grupo familiar, independientemente del espacio físico donde ésta ocurra. Se entiende por grupo familiar el originado en el parentesco sea por consanguinidad o por afinidad, el matrimonio, las uniones de hecho y las parejas o noviazgos. Incluye las relaciones vigentes o finalizadas, no siendo requisito la convivencia.</a:t>
            </a:r>
            <a:r>
              <a:rPr lang="es" sz="2400">
                <a:latin typeface="Raleway"/>
                <a:ea typeface="Raleway"/>
                <a:cs typeface="Raleway"/>
                <a:sym typeface="Raleway"/>
              </a:rPr>
              <a:t> </a:t>
            </a:r>
            <a:endParaRPr sz="2400">
              <a:latin typeface="Raleway"/>
              <a:ea typeface="Raleway"/>
              <a:cs typeface="Raleway"/>
              <a:sym typeface="Raleway"/>
            </a:endParaRPr>
          </a:p>
          <a:p>
            <a:pPr indent="-228600" lvl="0" marL="457200" rtl="0" algn="l">
              <a:lnSpc>
                <a:spcPct val="100000"/>
              </a:lnSpc>
              <a:spcBef>
                <a:spcPts val="1600"/>
              </a:spcBef>
              <a:spcAft>
                <a:spcPts val="0"/>
              </a:spcAft>
              <a:buClr>
                <a:schemeClr val="dk1"/>
              </a:buClr>
              <a:buSzPts val="1224"/>
              <a:buFont typeface="Arial"/>
              <a:buNone/>
            </a:pPr>
            <a:r>
              <a:t/>
            </a:r>
            <a:endParaRPr sz="2497">
              <a:solidFill>
                <a:schemeClr val="dk1"/>
              </a:solidFill>
              <a:latin typeface="Corbel"/>
              <a:ea typeface="Corbel"/>
              <a:cs typeface="Corbel"/>
              <a:sym typeface="Corbel"/>
            </a:endParaRPr>
          </a:p>
          <a:p>
            <a:pPr indent="0" lvl="0" marL="0" rtl="0" algn="l">
              <a:spcBef>
                <a:spcPts val="0"/>
              </a:spcBef>
              <a:spcAft>
                <a:spcPts val="160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33"/>
          <p:cNvSpPr txBox="1"/>
          <p:nvPr>
            <p:ph type="title"/>
          </p:nvPr>
        </p:nvSpPr>
        <p:spPr>
          <a:xfrm>
            <a:off x="311700" y="445025"/>
            <a:ext cx="8520600" cy="572700"/>
          </a:xfrm>
          <a:prstGeom prst="rect">
            <a:avLst/>
          </a:prstGeom>
          <a:solidFill>
            <a:srgbClr val="9900FF"/>
          </a:solidFill>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FFFFFF"/>
                </a:solidFill>
              </a:rPr>
              <a:t>Violencia institucional</a:t>
            </a:r>
            <a:endParaRPr b="1">
              <a:solidFill>
                <a:srgbClr val="FFFFFF"/>
              </a:solidFill>
            </a:endParaRPr>
          </a:p>
        </p:txBody>
      </p:sp>
      <p:sp>
        <p:nvSpPr>
          <p:cNvPr id="169" name="Google Shape;169;p33"/>
          <p:cNvSpPr txBox="1"/>
          <p:nvPr>
            <p:ph idx="1" type="body"/>
          </p:nvPr>
        </p:nvSpPr>
        <p:spPr>
          <a:xfrm>
            <a:off x="311700" y="1946875"/>
            <a:ext cx="8520600" cy="2622000"/>
          </a:xfrm>
          <a:prstGeom prst="rect">
            <a:avLst/>
          </a:prstGeom>
        </p:spPr>
        <p:txBody>
          <a:bodyPr anchorCtr="0" anchor="t" bIns="91425" lIns="91425" spcFirstLastPara="1" rIns="91425" wrap="square" tIns="91425">
            <a:noAutofit/>
          </a:bodyPr>
          <a:lstStyle/>
          <a:p>
            <a:pPr indent="0" lvl="0" marL="457200" rtl="0" algn="l">
              <a:lnSpc>
                <a:spcPct val="100000"/>
              </a:lnSpc>
              <a:spcBef>
                <a:spcPts val="400"/>
              </a:spcBef>
              <a:spcAft>
                <a:spcPts val="0"/>
              </a:spcAft>
              <a:buClr>
                <a:schemeClr val="dk1"/>
              </a:buClr>
              <a:buSzPts val="1224"/>
              <a:buFont typeface="Arial"/>
              <a:buNone/>
            </a:pPr>
            <a:r>
              <a:rPr lang="es" sz="2400">
                <a:solidFill>
                  <a:schemeClr val="dk1"/>
                </a:solidFill>
                <a:latin typeface="Raleway"/>
                <a:ea typeface="Raleway"/>
                <a:cs typeface="Raleway"/>
                <a:sym typeface="Raleway"/>
              </a:rPr>
              <a:t>Aquella realizada por las/los funcionarias/os profesionales, personal y agentes pertenecientes a cualquier órgano, ente o institución pública, que tenga como fin retardar, obstaculizar o impedir que las mujeres tengan acceso a las políticas públicas y ejerzan sus derechos.</a:t>
            </a:r>
            <a:endParaRPr sz="2400">
              <a:solidFill>
                <a:schemeClr val="dk1"/>
              </a:solidFill>
              <a:latin typeface="Raleway"/>
              <a:ea typeface="Raleway"/>
              <a:cs typeface="Raleway"/>
              <a:sym typeface="Raleway"/>
            </a:endParaRPr>
          </a:p>
          <a:p>
            <a:pPr indent="0" lvl="0" marL="0" rtl="0" algn="l">
              <a:spcBef>
                <a:spcPts val="0"/>
              </a:spcBef>
              <a:spcAft>
                <a:spcPts val="160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p34"/>
          <p:cNvSpPr txBox="1"/>
          <p:nvPr>
            <p:ph type="title"/>
          </p:nvPr>
        </p:nvSpPr>
        <p:spPr>
          <a:xfrm>
            <a:off x="311700" y="445025"/>
            <a:ext cx="8520600" cy="572700"/>
          </a:xfrm>
          <a:prstGeom prst="rect">
            <a:avLst/>
          </a:prstGeom>
          <a:solidFill>
            <a:srgbClr val="9900FF"/>
          </a:solidFill>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FFFFFF"/>
                </a:solidFill>
              </a:rPr>
              <a:t>V</a:t>
            </a:r>
            <a:r>
              <a:rPr b="1" lang="es">
                <a:solidFill>
                  <a:srgbClr val="FFFFFF"/>
                </a:solidFill>
              </a:rPr>
              <a:t>iolencia laboral</a:t>
            </a:r>
            <a:endParaRPr b="1">
              <a:solidFill>
                <a:srgbClr val="FFFFFF"/>
              </a:solidFill>
            </a:endParaRPr>
          </a:p>
        </p:txBody>
      </p:sp>
      <p:sp>
        <p:nvSpPr>
          <p:cNvPr id="175" name="Google Shape;175;p34"/>
          <p:cNvSpPr txBox="1"/>
          <p:nvPr>
            <p:ph idx="1" type="body"/>
          </p:nvPr>
        </p:nvSpPr>
        <p:spPr>
          <a:xfrm>
            <a:off x="311700" y="1933100"/>
            <a:ext cx="8520600" cy="2635800"/>
          </a:xfrm>
          <a:prstGeom prst="rect">
            <a:avLst/>
          </a:prstGeom>
        </p:spPr>
        <p:txBody>
          <a:bodyPr anchorCtr="0" anchor="t" bIns="91425" lIns="91425" spcFirstLastPara="1" rIns="91425" wrap="square" tIns="91425">
            <a:noAutofit/>
          </a:bodyPr>
          <a:lstStyle/>
          <a:p>
            <a:pPr indent="0" lvl="0" marL="457200" rtl="0" algn="just">
              <a:lnSpc>
                <a:spcPct val="115000"/>
              </a:lnSpc>
              <a:spcBef>
                <a:spcPts val="400"/>
              </a:spcBef>
              <a:spcAft>
                <a:spcPts val="0"/>
              </a:spcAft>
              <a:buClr>
                <a:schemeClr val="dk1"/>
              </a:buClr>
              <a:buSzPts val="1224"/>
              <a:buFont typeface="Arial"/>
              <a:buNone/>
            </a:pPr>
            <a:r>
              <a:rPr lang="es">
                <a:solidFill>
                  <a:schemeClr val="dk1"/>
                </a:solidFill>
                <a:latin typeface="Raleway"/>
                <a:ea typeface="Raleway"/>
                <a:cs typeface="Raleway"/>
                <a:sym typeface="Raleway"/>
              </a:rPr>
              <a:t>Aquella que discrimina a las mujeres en los ámbitos de trabajo públicos o privados y que obstaculiza su acceso al empleo, contratación, ascenso, estabilidad o permanencia en el mismo, exigiendo requisitos sobre estado civil, maternidad, edad, apariencia física o la realización de un test de embarazo. </a:t>
            </a:r>
            <a:endParaRPr>
              <a:solidFill>
                <a:schemeClr val="dk1"/>
              </a:solidFill>
              <a:latin typeface="Raleway"/>
              <a:ea typeface="Raleway"/>
              <a:cs typeface="Raleway"/>
              <a:sym typeface="Raleway"/>
            </a:endParaRPr>
          </a:p>
          <a:p>
            <a:pPr indent="-228600" lvl="0" marL="457200" rtl="0" algn="just">
              <a:lnSpc>
                <a:spcPct val="115000"/>
              </a:lnSpc>
              <a:spcBef>
                <a:spcPts val="400"/>
              </a:spcBef>
              <a:spcAft>
                <a:spcPts val="0"/>
              </a:spcAft>
              <a:buClr>
                <a:schemeClr val="dk1"/>
              </a:buClr>
              <a:buSzPts val="1224"/>
              <a:buFont typeface="Arial"/>
              <a:buNone/>
            </a:pPr>
            <a:r>
              <a:t/>
            </a:r>
            <a:endParaRPr sz="2700">
              <a:solidFill>
                <a:schemeClr val="dk1"/>
              </a:solidFill>
              <a:latin typeface="Corbel"/>
              <a:ea typeface="Corbel"/>
              <a:cs typeface="Corbel"/>
              <a:sym typeface="Corbel"/>
            </a:endParaRPr>
          </a:p>
          <a:p>
            <a:pPr indent="0" lvl="0" marL="0" rtl="0" algn="l">
              <a:spcBef>
                <a:spcPts val="0"/>
              </a:spcBef>
              <a:spcAft>
                <a:spcPts val="160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Google Shape;180;p35"/>
          <p:cNvSpPr txBox="1"/>
          <p:nvPr>
            <p:ph type="title"/>
          </p:nvPr>
        </p:nvSpPr>
        <p:spPr>
          <a:xfrm>
            <a:off x="311700" y="445025"/>
            <a:ext cx="8520600" cy="572700"/>
          </a:xfrm>
          <a:prstGeom prst="rect">
            <a:avLst/>
          </a:prstGeom>
          <a:solidFill>
            <a:srgbClr val="9900FF"/>
          </a:solidFill>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FFFFFF"/>
                </a:solidFill>
              </a:rPr>
              <a:t>Violencia obstétrica</a:t>
            </a:r>
            <a:endParaRPr b="1">
              <a:solidFill>
                <a:srgbClr val="FFFFFF"/>
              </a:solidFill>
            </a:endParaRPr>
          </a:p>
        </p:txBody>
      </p:sp>
      <p:sp>
        <p:nvSpPr>
          <p:cNvPr id="181" name="Google Shape;181;p35"/>
          <p:cNvSpPr txBox="1"/>
          <p:nvPr>
            <p:ph idx="1" type="body"/>
          </p:nvPr>
        </p:nvSpPr>
        <p:spPr>
          <a:xfrm>
            <a:off x="311700" y="2296700"/>
            <a:ext cx="8520600" cy="2272200"/>
          </a:xfrm>
          <a:prstGeom prst="rect">
            <a:avLst/>
          </a:prstGeom>
        </p:spPr>
        <p:txBody>
          <a:bodyPr anchorCtr="0" anchor="t" bIns="91425" lIns="91425" spcFirstLastPara="1" rIns="91425" wrap="square" tIns="91425">
            <a:noAutofit/>
          </a:bodyPr>
          <a:lstStyle/>
          <a:p>
            <a:pPr indent="0" lvl="0" marL="457200" rtl="0" algn="just">
              <a:lnSpc>
                <a:spcPct val="150000"/>
              </a:lnSpc>
              <a:spcBef>
                <a:spcPts val="400"/>
              </a:spcBef>
              <a:spcAft>
                <a:spcPts val="0"/>
              </a:spcAft>
              <a:buClr>
                <a:schemeClr val="dk1"/>
              </a:buClr>
              <a:buSzPts val="1224"/>
              <a:buFont typeface="Arial"/>
              <a:buNone/>
            </a:pPr>
            <a:r>
              <a:rPr lang="es">
                <a:solidFill>
                  <a:schemeClr val="dk1"/>
                </a:solidFill>
                <a:latin typeface="Raleway"/>
                <a:ea typeface="Raleway"/>
                <a:cs typeface="Raleway"/>
                <a:sym typeface="Raleway"/>
              </a:rPr>
              <a:t>Aquella que ejerce el personal de salud sobre el cuerpo y los procesos reproductivos de las mujeres, expresada en un trato deshumanizado, un abuso de medicalización y patologización de los procesos naturales</a:t>
            </a:r>
            <a:endParaRPr>
              <a:solidFill>
                <a:schemeClr val="dk1"/>
              </a:solidFill>
              <a:latin typeface="Raleway"/>
              <a:ea typeface="Raleway"/>
              <a:cs typeface="Raleway"/>
              <a:sym typeface="Raleway"/>
            </a:endParaRPr>
          </a:p>
          <a:p>
            <a:pPr indent="0" lvl="0" marL="0" rtl="0" algn="just">
              <a:lnSpc>
                <a:spcPct val="150000"/>
              </a:lnSpc>
              <a:spcBef>
                <a:spcPts val="0"/>
              </a:spcBef>
              <a:spcAft>
                <a:spcPts val="1600"/>
              </a:spcAft>
              <a:buNone/>
            </a:pPr>
            <a:r>
              <a:t/>
            </a:r>
            <a:endParaRPr>
              <a:latin typeface="Raleway"/>
              <a:ea typeface="Raleway"/>
              <a:cs typeface="Raleway"/>
              <a:sym typeface="Raleway"/>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5" name="Shape 185"/>
        <p:cNvGrpSpPr/>
        <p:nvPr/>
      </p:nvGrpSpPr>
      <p:grpSpPr>
        <a:xfrm>
          <a:off x="0" y="0"/>
          <a:ext cx="0" cy="0"/>
          <a:chOff x="0" y="0"/>
          <a:chExt cx="0" cy="0"/>
        </a:xfrm>
      </p:grpSpPr>
      <p:sp>
        <p:nvSpPr>
          <p:cNvPr id="186" name="Google Shape;186;p36"/>
          <p:cNvSpPr txBox="1"/>
          <p:nvPr>
            <p:ph type="title"/>
          </p:nvPr>
        </p:nvSpPr>
        <p:spPr>
          <a:xfrm>
            <a:off x="311700" y="445025"/>
            <a:ext cx="8520600" cy="572700"/>
          </a:xfrm>
          <a:prstGeom prst="rect">
            <a:avLst/>
          </a:prstGeom>
          <a:solidFill>
            <a:srgbClr val="9900FF"/>
          </a:solidFill>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FFFFFF"/>
                </a:solidFill>
              </a:rPr>
              <a:t>V</a:t>
            </a:r>
            <a:r>
              <a:rPr b="1" lang="es">
                <a:solidFill>
                  <a:srgbClr val="FFFFFF"/>
                </a:solidFill>
              </a:rPr>
              <a:t>iolencia mediática</a:t>
            </a:r>
            <a:endParaRPr b="1">
              <a:solidFill>
                <a:srgbClr val="FFFFFF"/>
              </a:solidFill>
            </a:endParaRPr>
          </a:p>
        </p:txBody>
      </p:sp>
      <p:sp>
        <p:nvSpPr>
          <p:cNvPr id="187" name="Google Shape;187;p36"/>
          <p:cNvSpPr txBox="1"/>
          <p:nvPr>
            <p:ph idx="1" type="body"/>
          </p:nvPr>
        </p:nvSpPr>
        <p:spPr>
          <a:xfrm>
            <a:off x="311700" y="2290675"/>
            <a:ext cx="8520600" cy="2278200"/>
          </a:xfrm>
          <a:prstGeom prst="rect">
            <a:avLst/>
          </a:prstGeom>
        </p:spPr>
        <p:txBody>
          <a:bodyPr anchorCtr="0" anchor="t" bIns="91425" lIns="91425" spcFirstLastPara="1" rIns="91425" wrap="square" tIns="91425">
            <a:noAutofit/>
          </a:bodyPr>
          <a:lstStyle/>
          <a:p>
            <a:pPr indent="0" lvl="0" marL="457200" rtl="0" algn="l">
              <a:lnSpc>
                <a:spcPct val="100000"/>
              </a:lnSpc>
              <a:spcBef>
                <a:spcPts val="400"/>
              </a:spcBef>
              <a:spcAft>
                <a:spcPts val="0"/>
              </a:spcAft>
              <a:buClr>
                <a:schemeClr val="dk1"/>
              </a:buClr>
              <a:buSzPts val="1224"/>
              <a:buFont typeface="Arial"/>
              <a:buNone/>
            </a:pPr>
            <a:r>
              <a:rPr lang="es">
                <a:solidFill>
                  <a:schemeClr val="dk1"/>
                </a:solidFill>
                <a:latin typeface="Raleway"/>
                <a:ea typeface="Raleway"/>
                <a:cs typeface="Raleway"/>
                <a:sym typeface="Raleway"/>
              </a:rPr>
              <a:t>Aquella publicación o difusión de mensajes e imágenes estereotipados a través de cualquier medio masivo de comunicación, que de manera directa o indirecta promueva la explotación de mujeres o sus imágenes, injurie, difame. Discrimine, deshonre, humille o atente contra la dignidad de las mujeres. </a:t>
            </a:r>
            <a:endParaRPr>
              <a:solidFill>
                <a:schemeClr val="dk1"/>
              </a:solidFill>
              <a:latin typeface="Raleway"/>
              <a:ea typeface="Raleway"/>
              <a:cs typeface="Raleway"/>
              <a:sym typeface="Raleway"/>
            </a:endParaRPr>
          </a:p>
          <a:p>
            <a:pPr indent="-228600" lvl="0" marL="457200" rtl="0" algn="l">
              <a:lnSpc>
                <a:spcPct val="100000"/>
              </a:lnSpc>
              <a:spcBef>
                <a:spcPts val="400"/>
              </a:spcBef>
              <a:spcAft>
                <a:spcPts val="0"/>
              </a:spcAft>
              <a:buClr>
                <a:schemeClr val="dk1"/>
              </a:buClr>
              <a:buSzPts val="1224"/>
              <a:buFont typeface="Arial"/>
              <a:buNone/>
            </a:pPr>
            <a:r>
              <a:t/>
            </a:r>
            <a:endParaRPr>
              <a:solidFill>
                <a:schemeClr val="dk1"/>
              </a:solidFill>
              <a:latin typeface="Raleway"/>
              <a:ea typeface="Raleway"/>
              <a:cs typeface="Raleway"/>
              <a:sym typeface="Raleway"/>
            </a:endParaRPr>
          </a:p>
          <a:p>
            <a:pPr indent="0" lvl="0" marL="0" rtl="0" algn="l">
              <a:spcBef>
                <a:spcPts val="0"/>
              </a:spcBef>
              <a:spcAft>
                <a:spcPts val="160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1" name="Shape 191"/>
        <p:cNvGrpSpPr/>
        <p:nvPr/>
      </p:nvGrpSpPr>
      <p:grpSpPr>
        <a:xfrm>
          <a:off x="0" y="0"/>
          <a:ext cx="0" cy="0"/>
          <a:chOff x="0" y="0"/>
          <a:chExt cx="0" cy="0"/>
        </a:xfrm>
      </p:grpSpPr>
      <p:sp>
        <p:nvSpPr>
          <p:cNvPr id="192" name="Google Shape;192;p3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s" sz="2400">
                <a:solidFill>
                  <a:srgbClr val="674EA7"/>
                </a:solidFill>
              </a:rPr>
              <a:t>Violencia contra las mujeres en el espacio público</a:t>
            </a:r>
            <a:endParaRPr b="1" sz="2400">
              <a:solidFill>
                <a:srgbClr val="674EA7"/>
              </a:solidFill>
            </a:endParaRPr>
          </a:p>
        </p:txBody>
      </p:sp>
      <p:sp>
        <p:nvSpPr>
          <p:cNvPr id="193" name="Google Shape;193;p37"/>
          <p:cNvSpPr txBox="1"/>
          <p:nvPr>
            <p:ph idx="1" type="body"/>
          </p:nvPr>
        </p:nvSpPr>
        <p:spPr>
          <a:xfrm>
            <a:off x="311700" y="1988125"/>
            <a:ext cx="8520600" cy="25809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Clr>
                <a:schemeClr val="dk1"/>
              </a:buClr>
              <a:buSzPts val="1224"/>
              <a:buFont typeface="Arial"/>
              <a:buNone/>
            </a:pPr>
            <a:r>
              <a:rPr lang="es">
                <a:latin typeface="Raleway"/>
                <a:ea typeface="Raleway"/>
                <a:cs typeface="Raleway"/>
                <a:sym typeface="Raleway"/>
              </a:rPr>
              <a:t>Aquella ejercida contra las mujeres por una o más personas, en lugares públicos o de acceso público, como medios de transporte o centros comerciales, a través de conductas o expresiones verbales o no verbales, con connotación sexual, que afecten o dañen su dignidad, integridad, libertad, libre circulación o permanencia y/o generen un ambiente hostil u ofensivo.</a:t>
            </a:r>
            <a:endParaRPr>
              <a:latin typeface="Raleway"/>
              <a:ea typeface="Raleway"/>
              <a:cs typeface="Raleway"/>
              <a:sym typeface="Raleway"/>
            </a:endParaRPr>
          </a:p>
          <a:p>
            <a:pPr indent="0" lvl="0" marL="0" rtl="0" algn="l">
              <a:spcBef>
                <a:spcPts val="1600"/>
              </a:spcBef>
              <a:spcAft>
                <a:spcPts val="160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7" name="Shape 197"/>
        <p:cNvGrpSpPr/>
        <p:nvPr/>
      </p:nvGrpSpPr>
      <p:grpSpPr>
        <a:xfrm>
          <a:off x="0" y="0"/>
          <a:ext cx="0" cy="0"/>
          <a:chOff x="0" y="0"/>
          <a:chExt cx="0" cy="0"/>
        </a:xfrm>
      </p:grpSpPr>
      <p:sp>
        <p:nvSpPr>
          <p:cNvPr id="198" name="Google Shape;198;p3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s">
                <a:solidFill>
                  <a:srgbClr val="674EA7"/>
                </a:solidFill>
              </a:rPr>
              <a:t>violencia política</a:t>
            </a:r>
            <a:endParaRPr b="1">
              <a:solidFill>
                <a:srgbClr val="674EA7"/>
              </a:solidFill>
            </a:endParaRPr>
          </a:p>
        </p:txBody>
      </p:sp>
      <p:sp>
        <p:nvSpPr>
          <p:cNvPr id="199" name="Google Shape;199;p3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457200" rtl="0" algn="just">
              <a:lnSpc>
                <a:spcPct val="115000"/>
              </a:lnSpc>
              <a:spcBef>
                <a:spcPts val="400"/>
              </a:spcBef>
              <a:spcAft>
                <a:spcPts val="0"/>
              </a:spcAft>
              <a:buClr>
                <a:schemeClr val="dk1"/>
              </a:buClr>
              <a:buSzPts val="1224"/>
              <a:buFont typeface="Arial"/>
              <a:buNone/>
            </a:pPr>
            <a:r>
              <a:rPr lang="es">
                <a:solidFill>
                  <a:schemeClr val="dk1"/>
                </a:solidFill>
                <a:latin typeface="Raleway"/>
                <a:ea typeface="Raleway"/>
                <a:cs typeface="Raleway"/>
                <a:sym typeface="Raleway"/>
              </a:rPr>
              <a:t>Aquella que, fundada en razones de género, mediando intimidación, hostigamiento, deshonra, descrédito, persecución, acoso y/o amenazas, impida o limite el desarrollo propio de la vida política o el acceso a derechos y deberes políticos, atentando contra la normativa vigente en materia de representación política de las mujeres, y/o desalentando o menoscabando el ejercicio político o la actividad política de las mujeres, pudiendo ocurrir en cualquier espacio de la vida pública y política, tales como instituciones estatales, recintos de votación, partidos políticos, organizaciones sociales, asociaciones sindicales, medios de comunicación, entre otros.</a:t>
            </a:r>
            <a:endParaRPr>
              <a:solidFill>
                <a:schemeClr val="dk1"/>
              </a:solidFill>
              <a:latin typeface="Raleway"/>
              <a:ea typeface="Raleway"/>
              <a:cs typeface="Raleway"/>
              <a:sym typeface="Raleway"/>
            </a:endParaRPr>
          </a:p>
          <a:p>
            <a:pPr indent="-228600" lvl="0" marL="457200" rtl="0" algn="l">
              <a:lnSpc>
                <a:spcPct val="80000"/>
              </a:lnSpc>
              <a:spcBef>
                <a:spcPts val="400"/>
              </a:spcBef>
              <a:spcAft>
                <a:spcPts val="0"/>
              </a:spcAft>
              <a:buClr>
                <a:schemeClr val="dk1"/>
              </a:buClr>
              <a:buSzPts val="1224"/>
              <a:buFont typeface="Arial"/>
              <a:buNone/>
            </a:pPr>
            <a:r>
              <a:t/>
            </a:r>
            <a:endParaRPr sz="2092">
              <a:solidFill>
                <a:schemeClr val="dk1"/>
              </a:solidFill>
              <a:latin typeface="Lucida Sans"/>
              <a:ea typeface="Lucida Sans"/>
              <a:cs typeface="Lucida Sans"/>
              <a:sym typeface="Lucida Sans"/>
            </a:endParaRPr>
          </a:p>
          <a:p>
            <a:pPr indent="0" lvl="0" marL="0" rtl="0" algn="l">
              <a:spcBef>
                <a:spcPts val="0"/>
              </a:spcBef>
              <a:spcAft>
                <a:spcPts val="16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4" name="Shape 64"/>
        <p:cNvGrpSpPr/>
        <p:nvPr/>
      </p:nvGrpSpPr>
      <p:grpSpPr>
        <a:xfrm>
          <a:off x="0" y="0"/>
          <a:ext cx="0" cy="0"/>
          <a:chOff x="0" y="0"/>
          <a:chExt cx="0" cy="0"/>
        </a:xfrm>
      </p:grpSpPr>
      <p:sp>
        <p:nvSpPr>
          <p:cNvPr id="65" name="Google Shape;65;p15"/>
          <p:cNvSpPr txBox="1"/>
          <p:nvPr>
            <p:ph type="title"/>
          </p:nvPr>
        </p:nvSpPr>
        <p:spPr>
          <a:xfrm>
            <a:off x="311700" y="206300"/>
            <a:ext cx="8520600" cy="1086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s">
                <a:solidFill>
                  <a:srgbClr val="674EA7"/>
                </a:solidFill>
              </a:rPr>
              <a:t>¿</a:t>
            </a:r>
            <a:r>
              <a:rPr b="1" lang="es" sz="2400">
                <a:solidFill>
                  <a:srgbClr val="674EA7"/>
                </a:solidFill>
              </a:rPr>
              <a:t>Quien fue Micaela García? </a:t>
            </a:r>
            <a:endParaRPr b="1" sz="2400">
              <a:solidFill>
                <a:srgbClr val="674EA7"/>
              </a:solidFill>
            </a:endParaRPr>
          </a:p>
          <a:p>
            <a:pPr indent="0" lvl="0" marL="0" rtl="0" algn="l">
              <a:spcBef>
                <a:spcPts val="0"/>
              </a:spcBef>
              <a:spcAft>
                <a:spcPts val="0"/>
              </a:spcAft>
              <a:buNone/>
            </a:pPr>
            <a:r>
              <a:rPr b="1" lang="es" sz="2400">
                <a:solidFill>
                  <a:srgbClr val="674EA7"/>
                </a:solidFill>
              </a:rPr>
              <a:t>¿Por qué tenemos una ley con su nombre</a:t>
            </a:r>
            <a:r>
              <a:rPr b="1" lang="es">
                <a:solidFill>
                  <a:srgbClr val="674EA7"/>
                </a:solidFill>
              </a:rPr>
              <a:t>?</a:t>
            </a:r>
            <a:endParaRPr b="1">
              <a:solidFill>
                <a:srgbClr val="674EA7"/>
              </a:solidFill>
            </a:endParaRPr>
          </a:p>
        </p:txBody>
      </p:sp>
      <p:sp>
        <p:nvSpPr>
          <p:cNvPr id="66" name="Google Shape;66;p15"/>
          <p:cNvSpPr txBox="1"/>
          <p:nvPr>
            <p:ph idx="1" type="body"/>
          </p:nvPr>
        </p:nvSpPr>
        <p:spPr>
          <a:xfrm>
            <a:off x="311700" y="1361525"/>
            <a:ext cx="3676500" cy="31359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s" sz="1200"/>
              <a:t>Micaela García, era e</a:t>
            </a:r>
            <a:r>
              <a:rPr lang="es" sz="1200"/>
              <a:t>studiante de la Universidad Autónoma de Entre Ríos. Participaba activamente de “Ni Una Menos” y de otros movimientos políticos  y sociales. </a:t>
            </a:r>
            <a:endParaRPr sz="1200"/>
          </a:p>
          <a:p>
            <a:pPr indent="0" lvl="0" marL="0" rtl="0" algn="just">
              <a:spcBef>
                <a:spcPts val="1600"/>
              </a:spcBef>
              <a:spcAft>
                <a:spcPts val="0"/>
              </a:spcAft>
              <a:buNone/>
            </a:pPr>
            <a:r>
              <a:rPr lang="es" sz="1200"/>
              <a:t>Fue violada y asesinada en Gualeguay en 2017 por Sebastián Wagner, quién ya tenía una condena por otras dos violaciones,pero gozaba del privilegio de libertad condicional anticipada otorgada por el juez Carlos Rossi. </a:t>
            </a:r>
            <a:endParaRPr sz="1200"/>
          </a:p>
          <a:p>
            <a:pPr indent="0" lvl="0" marL="0" rtl="0" algn="just">
              <a:spcBef>
                <a:spcPts val="1600"/>
              </a:spcBef>
              <a:spcAft>
                <a:spcPts val="0"/>
              </a:spcAft>
              <a:buClr>
                <a:schemeClr val="dk1"/>
              </a:buClr>
              <a:buSzPts val="1100"/>
              <a:buFont typeface="Arial"/>
              <a:buNone/>
            </a:pPr>
            <a:r>
              <a:rPr lang="es" sz="1200"/>
              <a:t>A raíz de todo esto, sus padres y organizaciones sociales han luchado para poner el tema en la agenda pública y transformarlo en ley.</a:t>
            </a:r>
            <a:endParaRPr sz="1200"/>
          </a:p>
          <a:p>
            <a:pPr indent="0" lvl="0" marL="0" rtl="0" algn="l">
              <a:spcBef>
                <a:spcPts val="1600"/>
              </a:spcBef>
              <a:spcAft>
                <a:spcPts val="1600"/>
              </a:spcAft>
              <a:buNone/>
            </a:pPr>
            <a:r>
              <a:t/>
            </a:r>
            <a:endParaRPr/>
          </a:p>
        </p:txBody>
      </p:sp>
      <p:pic>
        <p:nvPicPr>
          <p:cNvPr id="67" name="Google Shape;67;p15"/>
          <p:cNvPicPr preferRelativeResize="0"/>
          <p:nvPr/>
        </p:nvPicPr>
        <p:blipFill>
          <a:blip r:embed="rId3">
            <a:alphaModFix/>
          </a:blip>
          <a:stretch>
            <a:fillRect/>
          </a:stretch>
        </p:blipFill>
        <p:spPr>
          <a:xfrm>
            <a:off x="3988200" y="1635234"/>
            <a:ext cx="5030900" cy="276206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Google Shape;72;p16"/>
          <p:cNvSpPr txBox="1"/>
          <p:nvPr>
            <p:ph idx="1" type="body"/>
          </p:nvPr>
        </p:nvSpPr>
        <p:spPr>
          <a:xfrm>
            <a:off x="311700" y="1152475"/>
            <a:ext cx="8520600" cy="3416400"/>
          </a:xfrm>
          <a:prstGeom prst="rect">
            <a:avLst/>
          </a:prstGeom>
          <a:solidFill>
            <a:srgbClr val="D9D2E9"/>
          </a:solidFill>
        </p:spPr>
        <p:txBody>
          <a:bodyPr anchorCtr="0" anchor="t" bIns="91425" lIns="91425" spcFirstLastPara="1" rIns="91425" wrap="square" tIns="91425">
            <a:noAutofit/>
          </a:bodyPr>
          <a:lstStyle/>
          <a:p>
            <a:pPr indent="0" lvl="0" marL="457200" rtl="0" algn="just">
              <a:lnSpc>
                <a:spcPct val="90000"/>
              </a:lnSpc>
              <a:spcBef>
                <a:spcPts val="400"/>
              </a:spcBef>
              <a:spcAft>
                <a:spcPts val="0"/>
              </a:spcAft>
              <a:buNone/>
            </a:pPr>
            <a:r>
              <a:rPr lang="es" sz="2400">
                <a:solidFill>
                  <a:schemeClr val="dk1"/>
                </a:solidFill>
                <a:latin typeface="Corbel"/>
                <a:ea typeface="Corbel"/>
                <a:cs typeface="Corbel"/>
                <a:sym typeface="Corbel"/>
              </a:rPr>
              <a:t>Ley Nacional 27499, sancionada en el año 2018, establece la capacitación obligatoria en temas de </a:t>
            </a:r>
            <a:r>
              <a:rPr b="1" lang="es" sz="2400">
                <a:solidFill>
                  <a:srgbClr val="351C75"/>
                </a:solidFill>
                <a:latin typeface="Corbel"/>
                <a:ea typeface="Corbel"/>
                <a:cs typeface="Corbel"/>
                <a:sym typeface="Corbel"/>
              </a:rPr>
              <a:t>Género y Violencia Contra las Mujere</a:t>
            </a:r>
            <a:r>
              <a:rPr lang="es" sz="2400">
                <a:solidFill>
                  <a:srgbClr val="351C75"/>
                </a:solidFill>
                <a:latin typeface="Corbel"/>
                <a:ea typeface="Corbel"/>
                <a:cs typeface="Corbel"/>
                <a:sym typeface="Corbel"/>
              </a:rPr>
              <a:t>s</a:t>
            </a:r>
            <a:r>
              <a:rPr lang="es" sz="2400">
                <a:solidFill>
                  <a:schemeClr val="dk1"/>
                </a:solidFill>
                <a:latin typeface="Corbel"/>
                <a:ea typeface="Corbel"/>
                <a:cs typeface="Corbel"/>
                <a:sym typeface="Corbel"/>
              </a:rPr>
              <a:t> para todas las personas que trabajan en la función pública.</a:t>
            </a:r>
            <a:endParaRPr sz="2400">
              <a:solidFill>
                <a:schemeClr val="dk1"/>
              </a:solidFill>
              <a:latin typeface="Corbel"/>
              <a:ea typeface="Corbel"/>
              <a:cs typeface="Corbel"/>
              <a:sym typeface="Corbel"/>
            </a:endParaRPr>
          </a:p>
          <a:p>
            <a:pPr indent="0" lvl="0" marL="457200" rtl="0" algn="just">
              <a:lnSpc>
                <a:spcPct val="90000"/>
              </a:lnSpc>
              <a:spcBef>
                <a:spcPts val="0"/>
              </a:spcBef>
              <a:spcAft>
                <a:spcPts val="0"/>
              </a:spcAft>
              <a:buNone/>
            </a:pPr>
            <a:r>
              <a:rPr lang="es" sz="2400">
                <a:solidFill>
                  <a:schemeClr val="dk1"/>
                </a:solidFill>
                <a:latin typeface="Corbel"/>
                <a:ea typeface="Corbel"/>
                <a:cs typeface="Corbel"/>
                <a:sym typeface="Corbel"/>
              </a:rPr>
              <a:t>En nuestra provincia, el gobernador Miguel Lifschitz firmó el decreto que promulgó, con el Nº 13.891, disponiendo “la adhesión de la Provincia de Santa Fe a la Ley Nacional Nº 27.499 de Capacitación Obligatoria en Género para todas las personas que integren los tres Poderes del Estado”.</a:t>
            </a:r>
            <a:endParaRPr sz="2400">
              <a:solidFill>
                <a:schemeClr val="dk1"/>
              </a:solidFill>
              <a:latin typeface="Corbel"/>
              <a:ea typeface="Corbel"/>
              <a:cs typeface="Corbel"/>
              <a:sym typeface="Corbel"/>
            </a:endParaRPr>
          </a:p>
          <a:p>
            <a:pPr indent="0" lvl="0" marL="457200" rtl="0" algn="l">
              <a:lnSpc>
                <a:spcPct val="90000"/>
              </a:lnSpc>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 name="Shape 76"/>
        <p:cNvGrpSpPr/>
        <p:nvPr/>
      </p:nvGrpSpPr>
      <p:grpSpPr>
        <a:xfrm>
          <a:off x="0" y="0"/>
          <a:ext cx="0" cy="0"/>
          <a:chOff x="0" y="0"/>
          <a:chExt cx="0" cy="0"/>
        </a:xfrm>
      </p:grpSpPr>
      <p:sp>
        <p:nvSpPr>
          <p:cNvPr id="77" name="Google Shape;77;p17"/>
          <p:cNvSpPr txBox="1"/>
          <p:nvPr>
            <p:ph type="title"/>
          </p:nvPr>
        </p:nvSpPr>
        <p:spPr>
          <a:xfrm>
            <a:off x="174175" y="1986263"/>
            <a:ext cx="3099000" cy="1535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s"/>
              <a:t>Eduardo Galeano.</a:t>
            </a:r>
            <a:endParaRPr/>
          </a:p>
          <a:p>
            <a:pPr indent="0" lvl="0" marL="0" rtl="0" algn="l">
              <a:spcBef>
                <a:spcPts val="0"/>
              </a:spcBef>
              <a:spcAft>
                <a:spcPts val="0"/>
              </a:spcAft>
              <a:buNone/>
            </a:pPr>
            <a:r>
              <a:rPr lang="es"/>
              <a:t> </a:t>
            </a:r>
            <a:r>
              <a:rPr lang="es" sz="2400"/>
              <a:t>“La mujer sin miedo” </a:t>
            </a:r>
            <a:endParaRPr sz="2400"/>
          </a:p>
        </p:txBody>
      </p:sp>
      <p:pic>
        <p:nvPicPr>
          <p:cNvPr descr="&quot;Hay criminales que proclaman tan campantes 'la maté porque era mía', así no más, como si fuera cosa de sentido común y justo de toda justicia y derecho de propiedad privada, que hace al hombre dueño de la mujer. Pero ninguno, ninguno, ni el más macho de los super machos tiene la valentía de confesar 'la maté por miedo', porque al fin y al cabo el miedo de la mujer a la violencia del hombre es el espejo del miedo del hombre a la mujer sin miedo.&quot;" id="78" name="Google Shape;78;p17" title="Eduardo Galeano - La mujer sin miedo">
            <a:hlinkClick r:id="rId3"/>
          </p:cNvPr>
          <p:cNvPicPr preferRelativeResize="0"/>
          <p:nvPr/>
        </p:nvPicPr>
        <p:blipFill>
          <a:blip r:embed="rId4">
            <a:alphaModFix/>
          </a:blip>
          <a:stretch>
            <a:fillRect/>
          </a:stretch>
        </p:blipFill>
        <p:spPr>
          <a:xfrm>
            <a:off x="3523750" y="671575"/>
            <a:ext cx="5553025" cy="41647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2" name="Shape 82"/>
        <p:cNvGrpSpPr/>
        <p:nvPr/>
      </p:nvGrpSpPr>
      <p:grpSpPr>
        <a:xfrm>
          <a:off x="0" y="0"/>
          <a:ext cx="0" cy="0"/>
          <a:chOff x="0" y="0"/>
          <a:chExt cx="0" cy="0"/>
        </a:xfrm>
      </p:grpSpPr>
      <p:sp>
        <p:nvSpPr>
          <p:cNvPr id="83" name="Google Shape;83;p18"/>
          <p:cNvSpPr txBox="1"/>
          <p:nvPr>
            <p:ph type="title"/>
          </p:nvPr>
        </p:nvSpPr>
        <p:spPr>
          <a:xfrm>
            <a:off x="311700" y="445025"/>
            <a:ext cx="8520600" cy="1336800"/>
          </a:xfrm>
          <a:prstGeom prst="rect">
            <a:avLst/>
          </a:prstGeom>
          <a:solidFill>
            <a:srgbClr val="9900FF"/>
          </a:solidFill>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s" sz="2400">
                <a:solidFill>
                  <a:srgbClr val="FFFFFF"/>
                </a:solidFill>
              </a:rPr>
              <a:t>¿Por qué hablamos de las violencias contra las mujeres en los ámbitos educativos?</a:t>
            </a:r>
            <a:endParaRPr b="1" sz="2400">
              <a:solidFill>
                <a:srgbClr val="FFFFFF"/>
              </a:solidFill>
            </a:endParaRPr>
          </a:p>
          <a:p>
            <a:pPr indent="0" lvl="0" marL="0" rtl="0" algn="l">
              <a:spcBef>
                <a:spcPts val="1600"/>
              </a:spcBef>
              <a:spcAft>
                <a:spcPts val="0"/>
              </a:spcAft>
              <a:buNone/>
            </a:pPr>
            <a:r>
              <a:t/>
            </a:r>
            <a:endParaRPr sz="1800">
              <a:solidFill>
                <a:schemeClr val="dk2"/>
              </a:solidFill>
            </a:endParaRPr>
          </a:p>
        </p:txBody>
      </p:sp>
      <p:sp>
        <p:nvSpPr>
          <p:cNvPr id="84" name="Google Shape;84;p18"/>
          <p:cNvSpPr txBox="1"/>
          <p:nvPr>
            <p:ph idx="1" type="body"/>
          </p:nvPr>
        </p:nvSpPr>
        <p:spPr>
          <a:xfrm>
            <a:off x="311700" y="1781825"/>
            <a:ext cx="8520600" cy="2159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a:p>
          <a:p>
            <a:pPr indent="0" lvl="0" marL="0" rtl="0" algn="l">
              <a:spcBef>
                <a:spcPts val="1600"/>
              </a:spcBef>
              <a:spcAft>
                <a:spcPts val="0"/>
              </a:spcAft>
              <a:buNone/>
            </a:pPr>
            <a:r>
              <a:rPr lang="es"/>
              <a:t>Las </a:t>
            </a:r>
            <a:r>
              <a:rPr lang="es"/>
              <a:t>instituciones</a:t>
            </a:r>
            <a:r>
              <a:rPr lang="es"/>
              <a:t> educativas son ámbitos de ejercicio del poder en la producción y reproducción de valores y comportamientos, y por su carácter público tienen la responsabilidad social de interpelar críticamente las múltiples formas en las que las violencias se ejercen. </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8" name="Shape 88"/>
        <p:cNvGrpSpPr/>
        <p:nvPr/>
      </p:nvGrpSpPr>
      <p:grpSpPr>
        <a:xfrm>
          <a:off x="0" y="0"/>
          <a:ext cx="0" cy="0"/>
          <a:chOff x="0" y="0"/>
          <a:chExt cx="0" cy="0"/>
        </a:xfrm>
      </p:grpSpPr>
      <p:sp>
        <p:nvSpPr>
          <p:cNvPr id="89" name="Google Shape;89;p19"/>
          <p:cNvSpPr txBox="1"/>
          <p:nvPr>
            <p:ph idx="1" type="body"/>
          </p:nvPr>
        </p:nvSpPr>
        <p:spPr>
          <a:xfrm>
            <a:off x="0" y="104000"/>
            <a:ext cx="9144000" cy="4923600"/>
          </a:xfrm>
          <a:prstGeom prst="rect">
            <a:avLst/>
          </a:prstGeom>
        </p:spPr>
        <p:txBody>
          <a:bodyPr anchorCtr="0" anchor="t" bIns="91425" lIns="91425" spcFirstLastPara="1" rIns="91425" wrap="square" tIns="91425">
            <a:noAutofit/>
          </a:bodyPr>
          <a:lstStyle/>
          <a:p>
            <a:pPr indent="-306324" lvl="0" marL="457200" rtl="0" algn="just">
              <a:lnSpc>
                <a:spcPct val="80000"/>
              </a:lnSpc>
              <a:spcBef>
                <a:spcPts val="400"/>
              </a:spcBef>
              <a:spcAft>
                <a:spcPts val="0"/>
              </a:spcAft>
              <a:buNone/>
            </a:pPr>
            <a:r>
              <a:rPr b="1" lang="es" sz="3600">
                <a:solidFill>
                  <a:srgbClr val="FFFFFF"/>
                </a:solidFill>
                <a:highlight>
                  <a:srgbClr val="8E7CC3"/>
                </a:highlight>
                <a:latin typeface="Amatic SC"/>
                <a:ea typeface="Amatic SC"/>
                <a:cs typeface="Amatic SC"/>
                <a:sym typeface="Amatic SC"/>
              </a:rPr>
              <a:t>Las violencias no son “naturales”</a:t>
            </a:r>
            <a:endParaRPr b="1" sz="3600">
              <a:solidFill>
                <a:srgbClr val="FFFFFF"/>
              </a:solidFill>
              <a:highlight>
                <a:srgbClr val="8E7CC3"/>
              </a:highlight>
              <a:latin typeface="Amatic SC"/>
              <a:ea typeface="Amatic SC"/>
              <a:cs typeface="Amatic SC"/>
              <a:sym typeface="Amatic SC"/>
            </a:endParaRPr>
          </a:p>
          <a:p>
            <a:pPr indent="-342900" lvl="0" marL="457200" rtl="0" algn="just">
              <a:lnSpc>
                <a:spcPct val="80000"/>
              </a:lnSpc>
              <a:spcBef>
                <a:spcPts val="400"/>
              </a:spcBef>
              <a:spcAft>
                <a:spcPts val="0"/>
              </a:spcAft>
              <a:buSzPts val="1800"/>
              <a:buFont typeface="Raleway"/>
              <a:buChar char="●"/>
            </a:pPr>
            <a:r>
              <a:rPr b="1" lang="es" sz="1540">
                <a:solidFill>
                  <a:srgbClr val="9900FF"/>
                </a:solidFill>
                <a:latin typeface="Raleway"/>
                <a:ea typeface="Raleway"/>
                <a:cs typeface="Raleway"/>
                <a:sym typeface="Raleway"/>
              </a:rPr>
              <a:t>La violencia es una construcción social, no un fenómeno natural. Debemos reflexionar sobre los contextos en los que se gesta, se expresa y se ejerce y actuar para eliminarla de nuestras relaciones personales y sociales.</a:t>
            </a:r>
            <a:endParaRPr b="1" sz="2700">
              <a:solidFill>
                <a:srgbClr val="9900FF"/>
              </a:solidFill>
              <a:latin typeface="Raleway"/>
              <a:ea typeface="Raleway"/>
              <a:cs typeface="Raleway"/>
              <a:sym typeface="Raleway"/>
            </a:endParaRPr>
          </a:p>
          <a:p>
            <a:pPr indent="-306324" lvl="0" marL="457200" rtl="0" algn="just">
              <a:lnSpc>
                <a:spcPct val="80000"/>
              </a:lnSpc>
              <a:spcBef>
                <a:spcPts val="400"/>
              </a:spcBef>
              <a:spcAft>
                <a:spcPts val="0"/>
              </a:spcAft>
              <a:buNone/>
            </a:pPr>
            <a:r>
              <a:t/>
            </a:r>
            <a:endParaRPr sz="1760">
              <a:solidFill>
                <a:schemeClr val="dk1"/>
              </a:solidFill>
              <a:latin typeface="Raleway"/>
              <a:ea typeface="Raleway"/>
              <a:cs typeface="Raleway"/>
              <a:sym typeface="Raleway"/>
            </a:endParaRPr>
          </a:p>
          <a:p>
            <a:pPr indent="-306324" lvl="0" marL="457200" rtl="0" algn="l">
              <a:lnSpc>
                <a:spcPct val="80000"/>
              </a:lnSpc>
              <a:spcBef>
                <a:spcPts val="400"/>
              </a:spcBef>
              <a:spcAft>
                <a:spcPts val="0"/>
              </a:spcAft>
              <a:buNone/>
            </a:pPr>
            <a:r>
              <a:rPr b="1" lang="es" sz="3000">
                <a:solidFill>
                  <a:srgbClr val="FFFFFF"/>
                </a:solidFill>
                <a:highlight>
                  <a:srgbClr val="9900FF"/>
                </a:highlight>
                <a:latin typeface="Amatic SC"/>
                <a:ea typeface="Amatic SC"/>
                <a:cs typeface="Amatic SC"/>
                <a:sym typeface="Amatic SC"/>
              </a:rPr>
              <a:t>Las violencias son dirigidas e intencionales</a:t>
            </a:r>
            <a:endParaRPr b="1" sz="3000">
              <a:solidFill>
                <a:srgbClr val="FFFFFF"/>
              </a:solidFill>
              <a:highlight>
                <a:srgbClr val="9900FF"/>
              </a:highlight>
              <a:latin typeface="Amatic SC"/>
              <a:ea typeface="Amatic SC"/>
              <a:cs typeface="Amatic SC"/>
              <a:sym typeface="Amatic SC"/>
            </a:endParaRPr>
          </a:p>
          <a:p>
            <a:pPr indent="-342900" lvl="0" marL="457200" rtl="0" algn="just">
              <a:lnSpc>
                <a:spcPct val="80000"/>
              </a:lnSpc>
              <a:spcBef>
                <a:spcPts val="400"/>
              </a:spcBef>
              <a:spcAft>
                <a:spcPts val="0"/>
              </a:spcAft>
              <a:buSzPts val="1800"/>
              <a:buFont typeface="Raleway"/>
              <a:buChar char="●"/>
            </a:pPr>
            <a:r>
              <a:rPr b="1" lang="es" sz="1540">
                <a:solidFill>
                  <a:srgbClr val="674EA7"/>
                </a:solidFill>
                <a:latin typeface="Raleway"/>
                <a:ea typeface="Raleway"/>
                <a:cs typeface="Raleway"/>
                <a:sym typeface="Raleway"/>
              </a:rPr>
              <a:t>Un insulto, un golpe, una mirada o una palabra, para que sean considerados como actos violentos, deben tener la intensión de dañar. Y es dirigida, porque se selecciona a la víctima ejerciendo violencia sobre la persona mas débil y vulnerable o incapaz de defenderse.</a:t>
            </a:r>
            <a:endParaRPr b="1" sz="2700">
              <a:solidFill>
                <a:srgbClr val="674EA7"/>
              </a:solidFill>
              <a:latin typeface="Raleway"/>
              <a:ea typeface="Raleway"/>
              <a:cs typeface="Raleway"/>
              <a:sym typeface="Raleway"/>
            </a:endParaRPr>
          </a:p>
          <a:p>
            <a:pPr indent="-306324" lvl="0" marL="457200" rtl="0" algn="l">
              <a:lnSpc>
                <a:spcPct val="80000"/>
              </a:lnSpc>
              <a:spcBef>
                <a:spcPts val="400"/>
              </a:spcBef>
              <a:spcAft>
                <a:spcPts val="0"/>
              </a:spcAft>
              <a:buNone/>
            </a:pPr>
            <a:r>
              <a:t/>
            </a:r>
            <a:endParaRPr b="1" sz="1540">
              <a:solidFill>
                <a:srgbClr val="674EA7"/>
              </a:solidFill>
              <a:latin typeface="Raleway"/>
              <a:ea typeface="Raleway"/>
              <a:cs typeface="Raleway"/>
              <a:sym typeface="Raleway"/>
            </a:endParaRPr>
          </a:p>
          <a:p>
            <a:pPr indent="-306324" lvl="0" marL="457200" rtl="0" algn="l">
              <a:lnSpc>
                <a:spcPct val="80000"/>
              </a:lnSpc>
              <a:spcBef>
                <a:spcPts val="400"/>
              </a:spcBef>
              <a:spcAft>
                <a:spcPts val="0"/>
              </a:spcAft>
              <a:buNone/>
            </a:pPr>
            <a:r>
              <a:rPr b="1" lang="es" sz="3000">
                <a:solidFill>
                  <a:srgbClr val="FFFFFF"/>
                </a:solidFill>
                <a:highlight>
                  <a:srgbClr val="9900FF"/>
                </a:highlight>
                <a:latin typeface="Amatic SC"/>
                <a:ea typeface="Amatic SC"/>
                <a:cs typeface="Amatic SC"/>
                <a:sym typeface="Amatic SC"/>
              </a:rPr>
              <a:t>Las violencias son expresiones de las relaciones de poder </a:t>
            </a:r>
            <a:endParaRPr b="1" sz="3000">
              <a:solidFill>
                <a:srgbClr val="FFFFFF"/>
              </a:solidFill>
              <a:highlight>
                <a:srgbClr val="9900FF"/>
              </a:highlight>
              <a:latin typeface="Amatic SC"/>
              <a:ea typeface="Amatic SC"/>
              <a:cs typeface="Amatic SC"/>
              <a:sym typeface="Amatic SC"/>
            </a:endParaRPr>
          </a:p>
          <a:p>
            <a:pPr indent="-326390" lvl="0" marL="457200" rtl="0" algn="just">
              <a:lnSpc>
                <a:spcPct val="80000"/>
              </a:lnSpc>
              <a:spcBef>
                <a:spcPts val="400"/>
              </a:spcBef>
              <a:spcAft>
                <a:spcPts val="0"/>
              </a:spcAft>
              <a:buClr>
                <a:srgbClr val="8E7CC3"/>
              </a:buClr>
              <a:buSzPts val="1540"/>
              <a:buFont typeface="Raleway"/>
              <a:buChar char="●"/>
            </a:pPr>
            <a:r>
              <a:rPr b="1" lang="es" sz="1540">
                <a:solidFill>
                  <a:srgbClr val="8E7CC3"/>
                </a:solidFill>
                <a:latin typeface="Raleway"/>
                <a:ea typeface="Raleway"/>
                <a:cs typeface="Raleway"/>
                <a:sym typeface="Raleway"/>
              </a:rPr>
              <a:t>La principal característica de la violencia es el abuso de poder, mediante el empleo de la fuerza o superioridad de unos para someter a otros. Se abusa de los denominados grupos vulnerables, niños, niñas, adolescentes, mujeres y ancianos/as.</a:t>
            </a:r>
            <a:endParaRPr b="1" sz="2700">
              <a:solidFill>
                <a:srgbClr val="8E7CC3"/>
              </a:solidFill>
              <a:latin typeface="Raleway"/>
              <a:ea typeface="Raleway"/>
              <a:cs typeface="Raleway"/>
              <a:sym typeface="Raleway"/>
            </a:endParaRPr>
          </a:p>
          <a:p>
            <a:pPr indent="0" lvl="0" marL="0" rtl="0" algn="l">
              <a:spcBef>
                <a:spcPts val="0"/>
              </a:spcBef>
              <a:spcAft>
                <a:spcPts val="1600"/>
              </a:spcAft>
              <a:buNone/>
            </a:pPr>
            <a:r>
              <a:t/>
            </a:r>
            <a:endParaRPr b="1">
              <a:solidFill>
                <a:srgbClr val="8E7CC3"/>
              </a:solidFill>
              <a:latin typeface="Raleway"/>
              <a:ea typeface="Raleway"/>
              <a:cs typeface="Raleway"/>
              <a:sym typeface="Raleway"/>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20"/>
          <p:cNvSpPr txBox="1"/>
          <p:nvPr>
            <p:ph idx="4294967295" type="body"/>
          </p:nvPr>
        </p:nvSpPr>
        <p:spPr>
          <a:xfrm>
            <a:off x="504275" y="1479275"/>
            <a:ext cx="8520600" cy="1375200"/>
          </a:xfrm>
          <a:prstGeom prst="rect">
            <a:avLst/>
          </a:prstGeom>
          <a:solidFill>
            <a:srgbClr val="9900FF"/>
          </a:solidFill>
        </p:spPr>
        <p:txBody>
          <a:bodyPr anchorCtr="0" anchor="t" bIns="91425" lIns="91425" spcFirstLastPara="1" rIns="91425" wrap="square" tIns="91425">
            <a:noAutofit/>
          </a:bodyPr>
          <a:lstStyle/>
          <a:p>
            <a:pPr indent="0" lvl="0" marL="0" rtl="0" algn="ctr">
              <a:spcBef>
                <a:spcPts val="0"/>
              </a:spcBef>
              <a:spcAft>
                <a:spcPts val="1600"/>
              </a:spcAft>
              <a:buNone/>
            </a:pPr>
            <a:r>
              <a:rPr b="1" lang="es" sz="3600">
                <a:solidFill>
                  <a:srgbClr val="FFFFFF"/>
                </a:solidFill>
                <a:latin typeface="Amatic SC"/>
                <a:ea typeface="Amatic SC"/>
                <a:cs typeface="Amatic SC"/>
                <a:sym typeface="Amatic SC"/>
              </a:rPr>
              <a:t>mitos y realidades sobre la violencia contra las mujeres</a:t>
            </a:r>
            <a:endParaRPr b="1" sz="3600">
              <a:solidFill>
                <a:srgbClr val="FFFFFF"/>
              </a:solidFill>
              <a:latin typeface="Amatic SC"/>
              <a:ea typeface="Amatic SC"/>
              <a:cs typeface="Amatic SC"/>
              <a:sym typeface="Amatic SC"/>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Google Shape;99;p21"/>
          <p:cNvSpPr txBox="1"/>
          <p:nvPr>
            <p:ph idx="1" type="body"/>
          </p:nvPr>
        </p:nvSpPr>
        <p:spPr>
          <a:xfrm>
            <a:off x="311700" y="489075"/>
            <a:ext cx="8520600" cy="4079700"/>
          </a:xfrm>
          <a:prstGeom prst="rect">
            <a:avLst/>
          </a:prstGeom>
          <a:solidFill>
            <a:srgbClr val="F3F3F3"/>
          </a:solidFill>
        </p:spPr>
        <p:txBody>
          <a:bodyPr anchorCtr="0" anchor="t" bIns="91425" lIns="91425" spcFirstLastPara="1" rIns="91425" wrap="square" tIns="91425">
            <a:noAutofit/>
          </a:bodyPr>
          <a:lstStyle/>
          <a:p>
            <a:pPr indent="-306324" lvl="0" marL="457200" rtl="0" algn="ctr">
              <a:lnSpc>
                <a:spcPct val="70000"/>
              </a:lnSpc>
              <a:spcBef>
                <a:spcPts val="400"/>
              </a:spcBef>
              <a:spcAft>
                <a:spcPts val="0"/>
              </a:spcAft>
              <a:buNone/>
            </a:pPr>
            <a:r>
              <a:rPr lang="es" sz="2000">
                <a:solidFill>
                  <a:schemeClr val="dk1"/>
                </a:solidFill>
                <a:latin typeface="Raleway"/>
                <a:ea typeface="Raleway"/>
                <a:cs typeface="Raleway"/>
                <a:sym typeface="Raleway"/>
              </a:rPr>
              <a:t>Mito:</a:t>
            </a:r>
            <a:endParaRPr sz="2000">
              <a:solidFill>
                <a:schemeClr val="dk1"/>
              </a:solidFill>
              <a:latin typeface="Raleway"/>
              <a:ea typeface="Raleway"/>
              <a:cs typeface="Raleway"/>
              <a:sym typeface="Raleway"/>
            </a:endParaRPr>
          </a:p>
          <a:p>
            <a:pPr indent="-306324" lvl="0" marL="457200" rtl="0" algn="ctr">
              <a:lnSpc>
                <a:spcPct val="70000"/>
              </a:lnSpc>
              <a:spcBef>
                <a:spcPts val="400"/>
              </a:spcBef>
              <a:spcAft>
                <a:spcPts val="0"/>
              </a:spcAft>
              <a:buNone/>
            </a:pPr>
            <a:r>
              <a:rPr lang="es" sz="2000">
                <a:solidFill>
                  <a:schemeClr val="dk1"/>
                </a:solidFill>
                <a:latin typeface="Raleway"/>
                <a:ea typeface="Raleway"/>
                <a:cs typeface="Raleway"/>
                <a:sym typeface="Raleway"/>
              </a:rPr>
              <a:t>	La víctima</a:t>
            </a:r>
            <a:r>
              <a:rPr i="1" lang="es" sz="2000">
                <a:solidFill>
                  <a:schemeClr val="dk1"/>
                </a:solidFill>
                <a:latin typeface="Raleway"/>
                <a:ea typeface="Raleway"/>
                <a:cs typeface="Raleway"/>
                <a:sym typeface="Raleway"/>
              </a:rPr>
              <a:t> hizo</a:t>
            </a:r>
            <a:r>
              <a:rPr lang="es" sz="2000">
                <a:solidFill>
                  <a:schemeClr val="dk1"/>
                </a:solidFill>
                <a:latin typeface="Raleway"/>
                <a:ea typeface="Raleway"/>
                <a:cs typeface="Raleway"/>
                <a:sym typeface="Raleway"/>
              </a:rPr>
              <a:t> o </a:t>
            </a:r>
            <a:r>
              <a:rPr i="1" lang="es" sz="2000">
                <a:solidFill>
                  <a:schemeClr val="dk1"/>
                </a:solidFill>
                <a:latin typeface="Raleway"/>
                <a:ea typeface="Raleway"/>
                <a:cs typeface="Raleway"/>
                <a:sym typeface="Raleway"/>
              </a:rPr>
              <a:t>dijo</a:t>
            </a:r>
            <a:r>
              <a:rPr lang="es" sz="2000">
                <a:solidFill>
                  <a:schemeClr val="dk1"/>
                </a:solidFill>
                <a:latin typeface="Raleway"/>
                <a:ea typeface="Raleway"/>
                <a:cs typeface="Raleway"/>
                <a:sym typeface="Raleway"/>
              </a:rPr>
              <a:t> algo para provocar la violencia.</a:t>
            </a:r>
            <a:endParaRPr sz="2000">
              <a:solidFill>
                <a:schemeClr val="dk1"/>
              </a:solidFill>
              <a:latin typeface="Raleway"/>
              <a:ea typeface="Raleway"/>
              <a:cs typeface="Raleway"/>
              <a:sym typeface="Raleway"/>
            </a:endParaRPr>
          </a:p>
          <a:p>
            <a:pPr indent="-306324" lvl="0" marL="457200" rtl="0" algn="ctr">
              <a:lnSpc>
                <a:spcPct val="70000"/>
              </a:lnSpc>
              <a:spcBef>
                <a:spcPts val="400"/>
              </a:spcBef>
              <a:spcAft>
                <a:spcPts val="0"/>
              </a:spcAft>
              <a:buNone/>
            </a:pPr>
            <a:r>
              <a:t/>
            </a:r>
            <a:endParaRPr sz="2170">
              <a:solidFill>
                <a:schemeClr val="dk1"/>
              </a:solidFill>
              <a:latin typeface="Raleway"/>
              <a:ea typeface="Raleway"/>
              <a:cs typeface="Raleway"/>
              <a:sym typeface="Raleway"/>
            </a:endParaRPr>
          </a:p>
          <a:p>
            <a:pPr indent="-306324" lvl="0" marL="457200" rtl="0" algn="l">
              <a:lnSpc>
                <a:spcPct val="70000"/>
              </a:lnSpc>
              <a:spcBef>
                <a:spcPts val="400"/>
              </a:spcBef>
              <a:spcAft>
                <a:spcPts val="0"/>
              </a:spcAft>
              <a:buNone/>
            </a:pPr>
            <a:r>
              <a:rPr b="1" lang="es" sz="2170">
                <a:solidFill>
                  <a:srgbClr val="9900FF"/>
                </a:solidFill>
                <a:latin typeface="Raleway"/>
                <a:ea typeface="Raleway"/>
                <a:cs typeface="Raleway"/>
                <a:sym typeface="Raleway"/>
              </a:rPr>
              <a:t>Realidad</a:t>
            </a:r>
            <a:endParaRPr b="1" sz="2700">
              <a:solidFill>
                <a:srgbClr val="9900FF"/>
              </a:solidFill>
              <a:latin typeface="Raleway"/>
              <a:ea typeface="Raleway"/>
              <a:cs typeface="Raleway"/>
              <a:sym typeface="Raleway"/>
            </a:endParaRPr>
          </a:p>
          <a:p>
            <a:pPr indent="-306324" lvl="0" marL="457200" rtl="0" algn="l">
              <a:lnSpc>
                <a:spcPct val="70000"/>
              </a:lnSpc>
              <a:spcBef>
                <a:spcPts val="400"/>
              </a:spcBef>
              <a:spcAft>
                <a:spcPts val="0"/>
              </a:spcAft>
              <a:buNone/>
            </a:pPr>
            <a:r>
              <a:rPr b="1" lang="es" sz="2170">
                <a:solidFill>
                  <a:srgbClr val="9900FF"/>
                </a:solidFill>
                <a:latin typeface="Raleway"/>
                <a:ea typeface="Raleway"/>
                <a:cs typeface="Raleway"/>
                <a:sym typeface="Raleway"/>
              </a:rPr>
              <a:t>	La conducta violenta no necesita causas para desencadenarse, pero el victimario siempre le encuentra justificaciones.</a:t>
            </a:r>
            <a:endParaRPr b="1" sz="2700">
              <a:solidFill>
                <a:srgbClr val="9900FF"/>
              </a:solidFill>
              <a:latin typeface="Raleway"/>
              <a:ea typeface="Raleway"/>
              <a:cs typeface="Raleway"/>
              <a:sym typeface="Raleway"/>
            </a:endParaRPr>
          </a:p>
          <a:p>
            <a:pPr indent="-228600" lvl="0" marL="457200" rtl="0" algn="l">
              <a:lnSpc>
                <a:spcPct val="60000"/>
              </a:lnSpc>
              <a:spcBef>
                <a:spcPts val="400"/>
              </a:spcBef>
              <a:spcAft>
                <a:spcPts val="0"/>
              </a:spcAft>
              <a:buNone/>
            </a:pPr>
            <a:r>
              <a:t/>
            </a:r>
            <a:endParaRPr sz="2170">
              <a:solidFill>
                <a:schemeClr val="dk1"/>
              </a:solidFill>
              <a:latin typeface="Raleway"/>
              <a:ea typeface="Raleway"/>
              <a:cs typeface="Raleway"/>
              <a:sym typeface="Raleway"/>
            </a:endParaRPr>
          </a:p>
          <a:p>
            <a:pPr indent="-306324" lvl="0" marL="457200" rtl="0" algn="ctr">
              <a:lnSpc>
                <a:spcPct val="60000"/>
              </a:lnSpc>
              <a:spcBef>
                <a:spcPts val="400"/>
              </a:spcBef>
              <a:spcAft>
                <a:spcPts val="0"/>
              </a:spcAft>
              <a:buNone/>
            </a:pPr>
            <a:r>
              <a:rPr lang="es" sz="2000">
                <a:solidFill>
                  <a:schemeClr val="dk1"/>
                </a:solidFill>
                <a:latin typeface="Raleway"/>
                <a:ea typeface="Raleway"/>
                <a:cs typeface="Raleway"/>
                <a:sym typeface="Raleway"/>
              </a:rPr>
              <a:t>Mito:</a:t>
            </a:r>
            <a:endParaRPr sz="2000">
              <a:solidFill>
                <a:schemeClr val="dk1"/>
              </a:solidFill>
              <a:latin typeface="Raleway"/>
              <a:ea typeface="Raleway"/>
              <a:cs typeface="Raleway"/>
              <a:sym typeface="Raleway"/>
            </a:endParaRPr>
          </a:p>
          <a:p>
            <a:pPr indent="-306324" lvl="0" marL="457200" rtl="0" algn="ctr">
              <a:lnSpc>
                <a:spcPct val="60000"/>
              </a:lnSpc>
              <a:spcBef>
                <a:spcPts val="400"/>
              </a:spcBef>
              <a:spcAft>
                <a:spcPts val="0"/>
              </a:spcAft>
              <a:buNone/>
            </a:pPr>
            <a:r>
              <a:rPr lang="es" sz="2000">
                <a:solidFill>
                  <a:schemeClr val="dk1"/>
                </a:solidFill>
                <a:latin typeface="Raleway"/>
                <a:ea typeface="Raleway"/>
                <a:cs typeface="Raleway"/>
                <a:sym typeface="Raleway"/>
              </a:rPr>
              <a:t>	Si la mujer permanece en la situación de violencia. es porque “le gusta”.</a:t>
            </a:r>
            <a:endParaRPr sz="2000">
              <a:solidFill>
                <a:schemeClr val="dk1"/>
              </a:solidFill>
              <a:latin typeface="Raleway"/>
              <a:ea typeface="Raleway"/>
              <a:cs typeface="Raleway"/>
              <a:sym typeface="Raleway"/>
            </a:endParaRPr>
          </a:p>
          <a:p>
            <a:pPr indent="-228600" lvl="0" marL="457200" rtl="0" algn="l">
              <a:lnSpc>
                <a:spcPct val="60000"/>
              </a:lnSpc>
              <a:spcBef>
                <a:spcPts val="400"/>
              </a:spcBef>
              <a:spcAft>
                <a:spcPts val="0"/>
              </a:spcAft>
              <a:buNone/>
            </a:pPr>
            <a:r>
              <a:t/>
            </a:r>
            <a:endParaRPr sz="2170">
              <a:solidFill>
                <a:schemeClr val="dk1"/>
              </a:solidFill>
              <a:latin typeface="Raleway"/>
              <a:ea typeface="Raleway"/>
              <a:cs typeface="Raleway"/>
              <a:sym typeface="Raleway"/>
            </a:endParaRPr>
          </a:p>
          <a:p>
            <a:pPr indent="-306324" lvl="0" marL="457200" rtl="0" algn="l">
              <a:lnSpc>
                <a:spcPct val="60000"/>
              </a:lnSpc>
              <a:spcBef>
                <a:spcPts val="400"/>
              </a:spcBef>
              <a:spcAft>
                <a:spcPts val="0"/>
              </a:spcAft>
              <a:buNone/>
            </a:pPr>
            <a:r>
              <a:rPr b="1" lang="es" sz="2170">
                <a:solidFill>
                  <a:srgbClr val="9900FF"/>
                </a:solidFill>
                <a:latin typeface="Raleway"/>
                <a:ea typeface="Raleway"/>
                <a:cs typeface="Raleway"/>
                <a:sym typeface="Raleway"/>
              </a:rPr>
              <a:t>Realidad</a:t>
            </a:r>
            <a:endParaRPr b="1" sz="2700">
              <a:solidFill>
                <a:srgbClr val="9900FF"/>
              </a:solidFill>
              <a:latin typeface="Raleway"/>
              <a:ea typeface="Raleway"/>
              <a:cs typeface="Raleway"/>
              <a:sym typeface="Raleway"/>
            </a:endParaRPr>
          </a:p>
          <a:p>
            <a:pPr indent="-306324" lvl="0" marL="457200" rtl="0" algn="l">
              <a:lnSpc>
                <a:spcPct val="60000"/>
              </a:lnSpc>
              <a:spcBef>
                <a:spcPts val="400"/>
              </a:spcBef>
              <a:spcAft>
                <a:spcPts val="0"/>
              </a:spcAft>
              <a:buNone/>
            </a:pPr>
            <a:r>
              <a:rPr b="1" lang="es" sz="2170">
                <a:solidFill>
                  <a:srgbClr val="9900FF"/>
                </a:solidFill>
                <a:latin typeface="Raleway"/>
                <a:ea typeface="Raleway"/>
                <a:cs typeface="Raleway"/>
                <a:sym typeface="Raleway"/>
              </a:rPr>
              <a:t>	Hay que tener en cuenta que la relación de violencia es una relación de tortura y que la persona castigada se encuentra sometida e inhibida para reaccionar.</a:t>
            </a:r>
            <a:endParaRPr b="1" sz="2700">
              <a:solidFill>
                <a:srgbClr val="9900FF"/>
              </a:solidFill>
              <a:latin typeface="Raleway"/>
              <a:ea typeface="Raleway"/>
              <a:cs typeface="Raleway"/>
              <a:sym typeface="Raleway"/>
            </a:endParaRPr>
          </a:p>
          <a:p>
            <a:pPr indent="0" lvl="0" marL="0" rtl="0" algn="l">
              <a:spcBef>
                <a:spcPts val="0"/>
              </a:spcBef>
              <a:spcAft>
                <a:spcPts val="0"/>
              </a:spcAft>
              <a:buNone/>
            </a:pPr>
            <a:r>
              <a:t/>
            </a:r>
            <a:endParaRPr>
              <a:latin typeface="Raleway"/>
              <a:ea typeface="Raleway"/>
              <a:cs typeface="Raleway"/>
              <a:sym typeface="Raleway"/>
            </a:endParaRPr>
          </a:p>
          <a:p>
            <a:pPr indent="0" lvl="0" marL="0" rtl="0" algn="l">
              <a:spcBef>
                <a:spcPts val="160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